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heme/theme3.xml" ContentType="application/vnd.openxmlformats-officedocument.them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1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57" r:id="rId4"/>
    <p:sldId id="260" r:id="rId5"/>
    <p:sldId id="261" r:id="rId6"/>
    <p:sldId id="262" r:id="rId7"/>
    <p:sldId id="263" r:id="rId8"/>
    <p:sldId id="271" r:id="rId9"/>
    <p:sldId id="264" r:id="rId10"/>
    <p:sldId id="268" r:id="rId11"/>
    <p:sldId id="272" r:id="rId12"/>
    <p:sldId id="1738" r:id="rId13"/>
    <p:sldId id="269" r:id="rId14"/>
    <p:sldId id="12911" r:id="rId15"/>
    <p:sldId id="12918" r:id="rId16"/>
    <p:sldId id="12913" r:id="rId17"/>
    <p:sldId id="12919" r:id="rId18"/>
    <p:sldId id="12920" r:id="rId19"/>
    <p:sldId id="12923" r:id="rId20"/>
    <p:sldId id="270" r:id="rId21"/>
    <p:sldId id="259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00qMNk/dmjM5nTozXrG6uA==" hashData="JUXoF6GM21lTMuaVZgcL8uZGlb06jgXfvMMYHx6ERB/eI/SsoW2MV5ngJdW3frgwJA0hU9E35+9G/8rEXLAub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61A2"/>
    <a:srgbClr val="02052A"/>
    <a:srgbClr val="05DBE3"/>
    <a:srgbClr val="FFFFFF"/>
    <a:srgbClr val="0064B5"/>
    <a:srgbClr val="E97315"/>
    <a:srgbClr val="E9D715"/>
    <a:srgbClr val="D45B15"/>
    <a:srgbClr val="D9D9D9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6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56" y="192"/>
      </p:cViewPr>
      <p:guideLst>
        <p:guide orient="horz" pos="216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9.xml"/><Relationship Id="rId4" Type="http://schemas.openxmlformats.org/officeDocument/2006/relationships/tags" Target="../tags/tag78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0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16.xml"/><Relationship Id="rId4" Type="http://schemas.openxmlformats.org/officeDocument/2006/relationships/tags" Target="../tags/tag11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20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25.xml"/><Relationship Id="rId4" Type="http://schemas.openxmlformats.org/officeDocument/2006/relationships/tags" Target="../tags/tag12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2023/2/26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2023/2/26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64.xml"/><Relationship Id="rId18" Type="http://schemas.openxmlformats.org/officeDocument/2006/relationships/tags" Target="../tags/tag6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68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6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6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:\工作文件\2022\11月\IDCC2022 北京站\PPT\底图.png底图"/>
          <p:cNvPicPr>
            <a:picLocks noChangeAspect="1"/>
          </p:cNvPicPr>
          <p:nvPr userDrawn="1"/>
        </p:nvPicPr>
        <p:blipFill>
          <a:blip r:embed="rId19"/>
          <a:srcRect/>
          <a:stretch>
            <a:fillRect/>
          </a:stretch>
        </p:blipFill>
        <p:spPr>
          <a:xfrm>
            <a:off x="-5080" y="0"/>
            <a:ext cx="12201525" cy="6865620"/>
          </a:xfrm>
          <a:prstGeom prst="rect">
            <a:avLst/>
          </a:prstGeom>
        </p:spPr>
      </p:pic>
      <p:pic>
        <p:nvPicPr>
          <p:cNvPr id="8" name="图片 7" descr="E:\工作文件\2022\11月\IDCC2022 北京站\PPT\魔方.png魔方"/>
          <p:cNvPicPr>
            <a:picLocks noChangeAspect="1"/>
          </p:cNvPicPr>
          <p:nvPr userDrawn="1"/>
        </p:nvPicPr>
        <p:blipFill>
          <a:blip r:embed="rId20"/>
          <a:srcRect l="104" t="-1064" r="11346" b="12996"/>
          <a:stretch>
            <a:fillRect/>
          </a:stretch>
        </p:blipFill>
        <p:spPr>
          <a:xfrm>
            <a:off x="6901180" y="1313815"/>
            <a:ext cx="5283200" cy="5537835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0" name="图片 9" descr="E:\工作文件\2022\11月\IDCC2022 北京站\PPT\魔方.png魔方"/>
          <p:cNvPicPr>
            <a:picLocks noChangeAspect="1"/>
          </p:cNvPicPr>
          <p:nvPr userDrawn="1"/>
        </p:nvPicPr>
        <p:blipFill>
          <a:blip r:embed="rId19">
            <a:alphaModFix amt="10000"/>
          </a:blip>
          <a:srcRect r="11450" b="19232"/>
          <a:stretch>
            <a:fillRect/>
          </a:stretch>
        </p:blipFill>
        <p:spPr>
          <a:xfrm>
            <a:off x="8691880" y="3489325"/>
            <a:ext cx="3505200" cy="3368675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28.xml"/><Relationship Id="rId7" Type="http://schemas.openxmlformats.org/officeDocument/2006/relationships/image" Target="../media/image4.png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2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3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1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tags" Target="../tags/tag136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6.png"/><Relationship Id="rId15" Type="http://schemas.openxmlformats.org/officeDocument/2006/relationships/image" Target="../media/image21.svg"/><Relationship Id="rId10" Type="http://schemas.openxmlformats.org/officeDocument/2006/relationships/image" Target="../media/image16.png"/><Relationship Id="rId19" Type="http://schemas.openxmlformats.org/officeDocument/2006/relationships/image" Target="../media/image25.svg"/><Relationship Id="rId4" Type="http://schemas.openxmlformats.org/officeDocument/2006/relationships/image" Target="../media/image5.png"/><Relationship Id="rId9" Type="http://schemas.openxmlformats.org/officeDocument/2006/relationships/image" Target="../media/image15.svg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9.xml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4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4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42.xml"/><Relationship Id="rId6" Type="http://schemas.openxmlformats.org/officeDocument/2006/relationships/image" Target="../media/image2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4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44.xml"/><Relationship Id="rId6" Type="http://schemas.openxmlformats.org/officeDocument/2006/relationships/image" Target="../media/image3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45.xml"/><Relationship Id="rId6" Type="http://schemas.openxmlformats.org/officeDocument/2006/relationships/image" Target="../media/image3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4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49.xml"/><Relationship Id="rId7" Type="http://schemas.openxmlformats.org/officeDocument/2006/relationships/image" Target="../media/image5.png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81418" y="3549015"/>
            <a:ext cx="7768800" cy="1420205"/>
          </a:xfrm>
        </p:spPr>
        <p:txBody>
          <a:bodyPr>
            <a:noAutofit/>
          </a:bodyPr>
          <a:lstStyle/>
          <a:p>
            <a:pPr algn="l"/>
            <a:r>
              <a:rPr lang="zh-CN" altLang="en-US" sz="4535" spc="430" dirty="0">
                <a:solidFill>
                  <a:schemeClr val="bg1"/>
                </a:solidFill>
                <a:uFillTx/>
              </a:rPr>
              <a:t>出海业务超低延时链路</a:t>
            </a:r>
            <a:br>
              <a:rPr lang="en-US" altLang="zh-CN" sz="4535" spc="430" dirty="0">
                <a:solidFill>
                  <a:schemeClr val="bg1"/>
                </a:solidFill>
                <a:uFillTx/>
              </a:rPr>
            </a:br>
            <a:r>
              <a:rPr lang="zh-CN" altLang="en-US" sz="4535" spc="430" dirty="0">
                <a:solidFill>
                  <a:schemeClr val="bg1"/>
                </a:solidFill>
                <a:uFillTx/>
              </a:rPr>
              <a:t>设计与本地覆盖实践</a:t>
            </a:r>
            <a:endParaRPr lang="zh-CN" altLang="zh-CN" sz="4535" spc="430" dirty="0">
              <a:solidFill>
                <a:schemeClr val="bg1"/>
              </a:solidFill>
              <a:uFillTx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4180" y="5704902"/>
            <a:ext cx="7768800" cy="1153098"/>
          </a:xfrm>
        </p:spPr>
        <p:txBody>
          <a:bodyPr>
            <a:noAutofit/>
          </a:bodyPr>
          <a:lstStyle/>
          <a:p>
            <a:pPr algn="l"/>
            <a:r>
              <a:rPr lang="zh-CN" altLang="en-US" sz="2400" dirty="0">
                <a:solidFill>
                  <a:schemeClr val="bg1"/>
                </a:solidFill>
              </a:rPr>
              <a:t>演讲人：傅伟峰（</a:t>
            </a:r>
            <a:r>
              <a:rPr lang="en-US" altLang="zh-CN" sz="2400" dirty="0">
                <a:solidFill>
                  <a:schemeClr val="bg1"/>
                </a:solidFill>
              </a:rPr>
              <a:t>John</a:t>
            </a:r>
            <a:r>
              <a:rPr lang="zh-CN" altLang="en-US" sz="2400" dirty="0">
                <a:solidFill>
                  <a:schemeClr val="bg1"/>
                </a:solidFill>
              </a:rPr>
              <a:t> </a:t>
            </a:r>
            <a:r>
              <a:rPr lang="en-US" altLang="zh-CN" sz="2400" dirty="0">
                <a:solidFill>
                  <a:schemeClr val="bg1"/>
                </a:solidFill>
              </a:rPr>
              <a:t>Fu</a:t>
            </a:r>
            <a:r>
              <a:rPr lang="zh-CN" altLang="en-US" sz="2400" dirty="0">
                <a:solidFill>
                  <a:schemeClr val="bg1"/>
                </a:solidFill>
              </a:rPr>
              <a:t>） 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algn="l"/>
            <a:r>
              <a:rPr lang="en-US" altLang="zh-CN" sz="2400" dirty="0">
                <a:solidFill>
                  <a:schemeClr val="bg1"/>
                </a:solidFill>
              </a:rPr>
              <a:t>OWS.  All right reserved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 descr="E:\工作文件\2022\11月\IDCC2022 北京站\PPT\第十七届中国IDC产业年度大典logo-01白字.png第十七届中国IDC产业年度大典logo-01白字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67678" y="450850"/>
            <a:ext cx="2763520" cy="324485"/>
          </a:xfrm>
          <a:prstGeom prst="rect">
            <a:avLst/>
          </a:prstGeom>
        </p:spPr>
      </p:pic>
      <p:pic>
        <p:nvPicPr>
          <p:cNvPr id="7" name="图片 6" descr="E:\工作文件\2022\11月\IDCC2022 北京站\PPT\主题.png主题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05510" y="1216660"/>
            <a:ext cx="5400675" cy="1891030"/>
          </a:xfrm>
          <a:prstGeom prst="rect">
            <a:avLst/>
          </a:prstGeom>
        </p:spPr>
      </p:pic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408921" y="450850"/>
            <a:ext cx="1064895" cy="3244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681C7C-F1EB-AAF2-6479-3092DA270CA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0" y="651513"/>
            <a:ext cx="12192000" cy="6206488"/>
          </a:xfrm>
          <a:prstGeom prst="rect">
            <a:avLst/>
          </a:prstGeom>
        </p:spPr>
      </p:pic>
      <p:sp>
        <p:nvSpPr>
          <p:cNvPr id="13" name="Title 5">
            <a:extLst>
              <a:ext uri="{FF2B5EF4-FFF2-40B4-BE49-F238E27FC236}">
                <a16:creationId xmlns:a16="http://schemas.microsoft.com/office/drawing/2014/main" id="{65C22B15-8DEF-867F-7A66-D56D4B3F4294}"/>
              </a:ext>
            </a:extLst>
          </p:cNvPr>
          <p:cNvSpPr txBox="1">
            <a:spLocks/>
          </p:cNvSpPr>
          <p:nvPr/>
        </p:nvSpPr>
        <p:spPr>
          <a:xfrm>
            <a:off x="458111" y="1406320"/>
            <a:ext cx="7469485" cy="199707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zh-CN" altLang="en-US" sz="4800" b="0" i="0" kern="1200">
                <a:solidFill>
                  <a:schemeClr val="accent1"/>
                </a:solidFill>
                <a:latin typeface="+mj-ea"/>
                <a:ea typeface="+mj-ea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Open Sans" panose="020B0606030504020204" pitchFamily="34" charset="0"/>
              </a:rPr>
              <a:t>好的用户体验离不开低延时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1D482EA-8896-1B52-FB67-D930CA29A14A}"/>
              </a:ext>
            </a:extLst>
          </p:cNvPr>
          <p:cNvSpPr txBox="1">
            <a:spLocks/>
          </p:cNvSpPr>
          <p:nvPr/>
        </p:nvSpPr>
        <p:spPr>
          <a:xfrm>
            <a:off x="458111" y="3498826"/>
            <a:ext cx="6587266" cy="1325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lang="zh-CN" altLang="en-US" sz="4800" b="0" i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  <a:ea typeface="+mn-ea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2400" b="0" i="0" kern="1200" smtClean="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2000" b="0" i="0" kern="1200" smtClean="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1800" b="0" i="0" kern="1200" smtClean="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1800" b="0" i="0" kern="1200" dirty="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  <a:cs typeface="Open Sans Light" panose="020B0306030504020204" pitchFamily="34" charset="0"/>
              </a:rPr>
              <a:t>用户需要极速启动，畅快使用终端应用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 Light" panose="020B0503020204020204" pitchFamily="34" charset="-122"/>
                <a:ea typeface="Microsoft YaHei Light" panose="020B0503020204020204" pitchFamily="34" charset="-122"/>
                <a:cs typeface="Open Sans Light" panose="020B0306030504020204" pitchFamily="34" charset="0"/>
              </a:rPr>
              <a:t>在应用繁多的今日，你只有几毫秒的时间吸引并留住用户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12" name="标题 3">
            <a:extLst>
              <a:ext uri="{FF2B5EF4-FFF2-40B4-BE49-F238E27FC236}">
                <a16:creationId xmlns:a16="http://schemas.microsoft.com/office/drawing/2014/main" id="{8A27068E-28AF-7370-410A-CFB5131B808B}"/>
              </a:ext>
            </a:extLst>
          </p:cNvPr>
          <p:cNvSpPr txBox="1">
            <a:spLocks/>
          </p:cNvSpPr>
          <p:nvPr/>
        </p:nvSpPr>
        <p:spPr>
          <a:xfrm>
            <a:off x="1623060" y="2103437"/>
            <a:ext cx="941152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zh-CN" altLang="en-US" sz="8000" b="0" i="0" kern="1200">
                <a:solidFill>
                  <a:schemeClr val="accent1"/>
                </a:solidFill>
                <a:latin typeface="+mj-ea"/>
                <a:ea typeface="+mj-ea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/>
                <a:ea typeface="微软雅黑"/>
                <a:cs typeface="Open Sans" panose="020B0606030504020204" pitchFamily="34" charset="0"/>
              </a:rPr>
              <a:t>出海业务超低延迟及本地覆盖</a:t>
            </a:r>
          </a:p>
        </p:txBody>
      </p:sp>
      <p:sp>
        <p:nvSpPr>
          <p:cNvPr id="13" name="副标题 4">
            <a:extLst>
              <a:ext uri="{FF2B5EF4-FFF2-40B4-BE49-F238E27FC236}">
                <a16:creationId xmlns:a16="http://schemas.microsoft.com/office/drawing/2014/main" id="{38E7BFC9-48DF-A0A1-203C-EE054761B79F}"/>
              </a:ext>
            </a:extLst>
          </p:cNvPr>
          <p:cNvSpPr txBox="1">
            <a:spLocks/>
          </p:cNvSpPr>
          <p:nvPr/>
        </p:nvSpPr>
        <p:spPr>
          <a:xfrm>
            <a:off x="1855882" y="3760911"/>
            <a:ext cx="8945879" cy="13255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lang="zh-CN" altLang="en-US" sz="4800" b="0" i="0" kern="1200">
                <a:solidFill>
                  <a:schemeClr val="tx2">
                    <a:lumMod val="90000"/>
                    <a:lumOff val="10000"/>
                  </a:schemeClr>
                </a:solidFill>
                <a:latin typeface="+mn-ea"/>
                <a:ea typeface="+mn-ea"/>
                <a:cs typeface="Open Sans Light" panose="020B0306030504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lang="zh-CN" altLang="en-US" sz="20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lang="zh-CN" altLang="en-US" sz="18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lang="zh-CN" altLang="en-US" sz="16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lang="zh-CN" altLang="en-US" sz="16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/>
                <a:ea typeface="微软雅黑"/>
                <a:cs typeface="Open Sans Light" panose="020B0306030504020204" pitchFamily="34" charset="0"/>
              </a:rPr>
              <a:t>难点 </a:t>
            </a:r>
            <a:r>
              <a:rPr kumimoji="1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/>
                <a:ea typeface="微软雅黑"/>
                <a:cs typeface="Open Sans Light" panose="020B0306030504020204" pitchFamily="34" charset="0"/>
              </a:rPr>
              <a:t>&amp;</a:t>
            </a:r>
            <a:r>
              <a:rPr kumimoji="1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/>
                <a:ea typeface="微软雅黑"/>
                <a:cs typeface="Open Sans Light" panose="020B0306030504020204" pitchFamily="34" charset="0"/>
              </a:rPr>
              <a:t> 挑战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2625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701C2C6-5E88-E1BF-B906-D6B06E6FF59D}"/>
              </a:ext>
            </a:extLst>
          </p:cNvPr>
          <p:cNvSpPr txBox="1">
            <a:spLocks/>
          </p:cNvSpPr>
          <p:nvPr/>
        </p:nvSpPr>
        <p:spPr>
          <a:xfrm>
            <a:off x="557868" y="2569792"/>
            <a:ext cx="4861559" cy="13838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zh-CN" altLang="en-US" sz="4800" b="0" i="0" kern="1200">
                <a:solidFill>
                  <a:schemeClr val="accent1"/>
                </a:solidFill>
                <a:latin typeface="+mj-ea"/>
                <a:ea typeface="+mj-ea"/>
                <a:cs typeface="Open Sans" panose="020B06060305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/>
                <a:ea typeface="微软雅黑"/>
                <a:cs typeface="Open Sans" panose="020B0606030504020204" pitchFamily="34" charset="0"/>
              </a:rPr>
              <a:t>各行业对超低</a:t>
            </a:r>
            <a:endParaRPr kumimoji="1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/>
              <a:ea typeface="微软雅黑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/>
                <a:ea typeface="微软雅黑"/>
                <a:cs typeface="Open Sans" panose="020B0606030504020204" pitchFamily="34" charset="0"/>
              </a:rPr>
              <a:t>时延的要求</a:t>
            </a:r>
          </a:p>
        </p:txBody>
      </p:sp>
      <p:sp>
        <p:nvSpPr>
          <p:cNvPr id="13" name="Subtitle 1">
            <a:extLst>
              <a:ext uri="{FF2B5EF4-FFF2-40B4-BE49-F238E27FC236}">
                <a16:creationId xmlns:a16="http://schemas.microsoft.com/office/drawing/2014/main" id="{F3E14FA4-B502-7126-90F3-03F2CA729762}"/>
              </a:ext>
            </a:extLst>
          </p:cNvPr>
          <p:cNvSpPr txBox="1">
            <a:spLocks/>
          </p:cNvSpPr>
          <p:nvPr/>
        </p:nvSpPr>
        <p:spPr>
          <a:xfrm>
            <a:off x="557869" y="3953672"/>
            <a:ext cx="4308944" cy="6199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lang="zh-CN" altLang="en-US" sz="4800" b="0" i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  <a:ea typeface="+mn-ea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2400" b="0" i="0" kern="1200" smtClean="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2000" b="0" i="0" kern="1200" smtClean="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1800" b="0" i="0" kern="1200" smtClean="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1800" b="0" i="0" kern="1200" dirty="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PingFang SC" charset="-122"/>
              </a:rPr>
              <a:t>出海业务超低时延主要的场景需求   </a:t>
            </a:r>
          </a:p>
        </p:txBody>
      </p:sp>
      <p:sp>
        <p:nvSpPr>
          <p:cNvPr id="14" name="矩形 6">
            <a:extLst>
              <a:ext uri="{FF2B5EF4-FFF2-40B4-BE49-F238E27FC236}">
                <a16:creationId xmlns:a16="http://schemas.microsoft.com/office/drawing/2014/main" id="{F711DEBF-9D21-0A0C-09D5-2095A359A6E2}"/>
              </a:ext>
            </a:extLst>
          </p:cNvPr>
          <p:cNvSpPr/>
          <p:nvPr/>
        </p:nvSpPr>
        <p:spPr>
          <a:xfrm>
            <a:off x="5419427" y="829085"/>
            <a:ext cx="6652221" cy="576350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2060"/>
                </a:solidFill>
                <a:latin typeface="微软雅黑"/>
              </a:rPr>
              <a:t>游戏场景</a:t>
            </a:r>
            <a:endParaRPr lang="en-US" altLang="zh-CN" dirty="0">
              <a:solidFill>
                <a:srgbClr val="002060"/>
              </a:solidFill>
              <a:latin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低延时需求：桌游、云游戏、枪战、电竞（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5V5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等等），包括游戏指令刷新等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/>
            </a:endParaRPr>
          </a:p>
          <a:p>
            <a:endParaRPr lang="en-US" altLang="zh-CN" sz="1400" b="1" dirty="0">
              <a:solidFill>
                <a:srgbClr val="09C4FF"/>
              </a:solidFill>
              <a:latin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2052A"/>
                </a:solidFill>
                <a:latin typeface="微软雅黑"/>
              </a:rPr>
              <a:t>社交直播场景</a:t>
            </a:r>
            <a:endParaRPr lang="en-US" altLang="zh-CN" dirty="0">
              <a:solidFill>
                <a:srgbClr val="02052A"/>
              </a:solidFill>
              <a:latin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低延时需求：音视频连麦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/>
            </a:endParaRPr>
          </a:p>
          <a:p>
            <a:endParaRPr lang="en-US" altLang="zh-CN" sz="1400" dirty="0">
              <a:solidFill>
                <a:srgbClr val="09C4FF"/>
              </a:solidFill>
              <a:latin typeface="微软雅黑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2052A"/>
                </a:solidFill>
                <a:latin typeface="微软雅黑"/>
              </a:rPr>
              <a:t>K</a:t>
            </a:r>
            <a:r>
              <a:rPr lang="zh-CN" altLang="en-US" dirty="0">
                <a:solidFill>
                  <a:srgbClr val="02052A"/>
                </a:solidFill>
                <a:latin typeface="微软雅黑"/>
              </a:rPr>
              <a:t>歌合唱场景</a:t>
            </a:r>
            <a:endParaRPr lang="en-US" altLang="zh-CN" dirty="0">
              <a:solidFill>
                <a:srgbClr val="02052A"/>
              </a:solidFill>
              <a:latin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低延时需求：合唱功能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/>
            </a:endParaRPr>
          </a:p>
          <a:p>
            <a:pPr>
              <a:lnSpc>
                <a:spcPct val="150000"/>
              </a:lnSpc>
            </a:pPr>
            <a:endParaRPr lang="en-US" altLang="zh-CN" dirty="0">
              <a:solidFill>
                <a:srgbClr val="09C4FF"/>
              </a:solidFill>
              <a:latin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2052A"/>
                </a:solidFill>
                <a:latin typeface="微软雅黑"/>
              </a:rPr>
              <a:t>直播答题场景</a:t>
            </a:r>
            <a:endParaRPr lang="en-US" altLang="zh-CN" dirty="0">
              <a:solidFill>
                <a:srgbClr val="02052A"/>
              </a:solidFill>
              <a:latin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低延时需求：音视频与题目同步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/>
            </a:endParaRPr>
          </a:p>
          <a:p>
            <a:endParaRPr lang="en-US" altLang="zh-CN" sz="1400" dirty="0">
              <a:solidFill>
                <a:srgbClr val="09C4FF"/>
              </a:solidFill>
              <a:latin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2052A"/>
                </a:solidFill>
                <a:latin typeface="微软雅黑"/>
              </a:rPr>
              <a:t>在线教育场景</a:t>
            </a:r>
            <a:endParaRPr lang="en-US" altLang="zh-CN" dirty="0">
              <a:solidFill>
                <a:srgbClr val="02052A"/>
              </a:solidFill>
              <a:latin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低延时需求：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K-12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在线教育，音视频连麦功能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/>
            </a:endParaRPr>
          </a:p>
          <a:p>
            <a:endParaRPr lang="en-US" altLang="zh-CN" sz="1400" dirty="0">
              <a:solidFill>
                <a:srgbClr val="09C4FF"/>
              </a:solidFill>
              <a:latin typeface="微软雅黑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2052A"/>
                </a:solidFill>
                <a:latin typeface="微软雅黑"/>
              </a:rPr>
              <a:t>O2O</a:t>
            </a:r>
            <a:r>
              <a:rPr lang="zh-CN" altLang="en-US" dirty="0">
                <a:solidFill>
                  <a:srgbClr val="02052A"/>
                </a:solidFill>
                <a:latin typeface="微软雅黑"/>
              </a:rPr>
              <a:t>类如</a:t>
            </a:r>
            <a:r>
              <a:rPr lang="en-US" altLang="zh-CN" dirty="0">
                <a:solidFill>
                  <a:srgbClr val="02052A"/>
                </a:solidFill>
                <a:latin typeface="微软雅黑"/>
              </a:rPr>
              <a:t>(</a:t>
            </a:r>
            <a:r>
              <a:rPr lang="zh-CN" altLang="en-US" dirty="0">
                <a:solidFill>
                  <a:srgbClr val="02052A"/>
                </a:solidFill>
                <a:latin typeface="微软雅黑"/>
              </a:rPr>
              <a:t>在线抓娃娃游戏</a:t>
            </a:r>
            <a:r>
              <a:rPr lang="en-US" altLang="zh-CN" dirty="0">
                <a:solidFill>
                  <a:srgbClr val="02052A"/>
                </a:solidFill>
                <a:latin typeface="微软雅黑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低延时需求：爪机和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APP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操作同步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7137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7210" y="165735"/>
            <a:ext cx="10968990" cy="447675"/>
          </a:xfrm>
        </p:spPr>
        <p:txBody>
          <a:bodyPr/>
          <a:lstStyle/>
          <a:p>
            <a:pPr algn="l"/>
            <a:r>
              <a:rPr lang="zh-CN" altLang="en-US" sz="2000" dirty="0">
                <a:gradFill>
                  <a:gsLst>
                    <a:gs pos="0">
                      <a:srgbClr val="14CD68"/>
                    </a:gs>
                    <a:gs pos="100000">
                      <a:srgbClr val="05DBE3"/>
                    </a:gs>
                  </a:gsLst>
                  <a:lin scaled="0"/>
                </a:gradFill>
              </a:rPr>
              <a:t>出海业务面对的难点和挑战（音视频场景）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D1AE64F1-02AC-7416-AB7E-21BCB73E1CC6}"/>
              </a:ext>
            </a:extLst>
          </p:cNvPr>
          <p:cNvSpPr txBox="1">
            <a:spLocks/>
          </p:cNvSpPr>
          <p:nvPr/>
        </p:nvSpPr>
        <p:spPr>
          <a:xfrm>
            <a:off x="519916" y="3318327"/>
            <a:ext cx="3882083" cy="25702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50" b="0" i="0" kern="1200">
                <a:solidFill>
                  <a:schemeClr val="tx2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跨国传输速度问题？</a:t>
            </a:r>
            <a:endParaRPr lang="en-US" altLang="zh-CN" sz="16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多运营商跨网传输问题？</a:t>
            </a:r>
            <a:endParaRPr lang="en-US" altLang="zh-CN" sz="16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超低时延的骨干网的设计难点问题等？</a:t>
            </a:r>
            <a:endParaRPr lang="en-US" altLang="zh-CN" sz="16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zh-CN" altLang="en-US" sz="16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EFEB7938-BA69-81FC-1A62-786101335032}"/>
              </a:ext>
            </a:extLst>
          </p:cNvPr>
          <p:cNvSpPr txBox="1">
            <a:spLocks/>
          </p:cNvSpPr>
          <p:nvPr/>
        </p:nvSpPr>
        <p:spPr>
          <a:xfrm>
            <a:off x="4591049" y="3306533"/>
            <a:ext cx="3243943" cy="27547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50" b="0" i="0" kern="1200">
                <a:solidFill>
                  <a:schemeClr val="tx2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边缘节点和多运营商选择问题？</a:t>
            </a:r>
            <a:endParaRPr lang="en-US" altLang="zh-CN" sz="16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边缘计算能力问题？</a:t>
            </a:r>
            <a:endParaRPr lang="en-US" altLang="zh-CN" sz="16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采用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CPU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GPU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等异构计算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边缘与存储间的传输问题？</a:t>
            </a:r>
            <a:endParaRPr lang="en-US" altLang="zh-CN" sz="16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5755A892-8A1C-744F-3F33-DE46B1F0E884}"/>
              </a:ext>
            </a:extLst>
          </p:cNvPr>
          <p:cNvSpPr txBox="1">
            <a:spLocks/>
          </p:cNvSpPr>
          <p:nvPr/>
        </p:nvSpPr>
        <p:spPr>
          <a:xfrm>
            <a:off x="8213091" y="3316736"/>
            <a:ext cx="3190362" cy="28834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050" b="0" i="0" kern="1200">
                <a:solidFill>
                  <a:schemeClr val="tx2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分发节点的设计问题？</a:t>
            </a:r>
            <a:endParaRPr lang="en-US" altLang="zh-CN" sz="16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上联的运营商选择？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IX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选择？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en-CN" sz="14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延迟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问题？带宽问题？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边缘与边缘之间的协同问题？</a:t>
            </a:r>
            <a:endParaRPr lang="en-US" altLang="zh-CN" sz="16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边缘与云之间的协同问题？</a:t>
            </a:r>
          </a:p>
        </p:txBody>
      </p:sp>
      <p:pic>
        <p:nvPicPr>
          <p:cNvPr id="16" name="图片 3">
            <a:extLst>
              <a:ext uri="{FF2B5EF4-FFF2-40B4-BE49-F238E27FC236}">
                <a16:creationId xmlns:a16="http://schemas.microsoft.com/office/drawing/2014/main" id="{3BFF2A18-4BF2-6D69-2F11-D0E21F0A29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383" y="1135538"/>
            <a:ext cx="11696700" cy="1485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7096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7210" y="165735"/>
            <a:ext cx="10968990" cy="447675"/>
          </a:xfrm>
        </p:spPr>
        <p:txBody>
          <a:bodyPr/>
          <a:lstStyle/>
          <a:p>
            <a:pPr algn="l"/>
            <a:r>
              <a:rPr lang="zh-CN" altLang="en-US" sz="2000" dirty="0">
                <a:gradFill>
                  <a:gsLst>
                    <a:gs pos="0">
                      <a:srgbClr val="14CD68"/>
                    </a:gs>
                    <a:gs pos="100000">
                      <a:srgbClr val="05DBE3"/>
                    </a:gs>
                  </a:gsLst>
                  <a:lin scaled="0"/>
                </a:gradFill>
              </a:rPr>
              <a:t>音视频传输涉及的协议与技术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E70DBD0-68D1-D1DF-E7B9-66F9C87F3B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576" y="2782636"/>
            <a:ext cx="5995680" cy="3838698"/>
          </a:xfrm>
          <a:prstGeom prst="rect">
            <a:avLst/>
          </a:prstGeom>
        </p:spPr>
      </p:pic>
      <p:sp>
        <p:nvSpPr>
          <p:cNvPr id="12" name="内容占位符 3">
            <a:extLst>
              <a:ext uri="{FF2B5EF4-FFF2-40B4-BE49-F238E27FC236}">
                <a16:creationId xmlns:a16="http://schemas.microsoft.com/office/drawing/2014/main" id="{ED45A0EF-732D-4776-DC29-2E3CA1C48551}"/>
              </a:ext>
            </a:extLst>
          </p:cNvPr>
          <p:cNvSpPr txBox="1">
            <a:spLocks/>
          </p:cNvSpPr>
          <p:nvPr/>
        </p:nvSpPr>
        <p:spPr>
          <a:xfrm>
            <a:off x="723576" y="1598753"/>
            <a:ext cx="5791199" cy="44676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lang="zh-CN" altLang="en-US" sz="2400" b="0" i="0" kern="1200" smtClean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2000" b="0" i="0" kern="1200" smtClean="0">
                <a:solidFill>
                  <a:schemeClr val="bg1"/>
                </a:solidFill>
                <a:latin typeface="思源黑体 CN Light" panose="02010600030101010101" charset="-122"/>
                <a:ea typeface="思源黑体 CN Light" panose="02010600030101010101" charset="-122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2000" b="0" i="0" kern="1200" smtClean="0">
                <a:solidFill>
                  <a:schemeClr val="bg1"/>
                </a:solidFill>
                <a:latin typeface="思源黑体 CN Light" panose="02010600030101010101" charset="-122"/>
                <a:ea typeface="思源黑体 CN Light" panose="02010600030101010101" charset="-122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1800" b="0" i="0" kern="1200" smtClean="0">
                <a:solidFill>
                  <a:schemeClr val="bg1"/>
                </a:solidFill>
                <a:latin typeface="思源黑体 CN Light" panose="02010600030101010101" charset="-122"/>
                <a:ea typeface="思源黑体 CN Light" panose="02010600030101010101" charset="-122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1600" b="0" i="0" kern="1200">
                <a:solidFill>
                  <a:schemeClr val="bg1"/>
                </a:solidFill>
                <a:latin typeface="思源黑体 CN Light" panose="02010600030101010101" charset="-122"/>
                <a:ea typeface="思源黑体 CN Light" panose="02010600030101010101" charset="-122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1BBD4"/>
                </a:solidFill>
                <a:effectLst/>
                <a:uLnTx/>
                <a:uFillTx/>
                <a:latin typeface="Open Sans Light"/>
                <a:ea typeface="微软雅黑"/>
                <a:cs typeface="Open Sans Light" panose="020B0306030504020204" pitchFamily="34" charset="0"/>
              </a:rPr>
              <a:t>行业传输协议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2128">
                    <a:lumMod val="75000"/>
                    <a:lumOff val="25000"/>
                  </a:srgbClr>
                </a:solidFill>
                <a:effectLst/>
                <a:uLnTx/>
                <a:uFillTx/>
                <a:latin typeface="Open Sans Light"/>
                <a:ea typeface="微软雅黑"/>
                <a:cs typeface="Open Sans Light" panose="020B0306030504020204" pitchFamily="34" charset="0"/>
              </a:rPr>
              <a:t>如何支持好这些协议和技术？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2128">
                    <a:lumMod val="75000"/>
                    <a:lumOff val="25000"/>
                  </a:srgbClr>
                </a:solidFill>
                <a:effectLst/>
                <a:uLnTx/>
                <a:uFillTx/>
                <a:latin typeface="Open Sans Light"/>
                <a:ea typeface="微软雅黑"/>
                <a:cs typeface="Open Sans Light" panose="020B0306030504020204" pitchFamily="34" charset="0"/>
              </a:rPr>
              <a:t>传输协议对低时延的要求？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F2128">
                  <a:lumMod val="75000"/>
                  <a:lumOff val="25000"/>
                </a:srgbClr>
              </a:solidFill>
              <a:effectLst/>
              <a:uLnTx/>
              <a:uFillTx/>
              <a:latin typeface="Open Sans Light"/>
              <a:ea typeface="微软雅黑"/>
              <a:cs typeface="Open Sans Light" panose="020B0306030504020204" pitchFamily="34" charset="0"/>
            </a:endParaRPr>
          </a:p>
        </p:txBody>
      </p:sp>
      <p:sp>
        <p:nvSpPr>
          <p:cNvPr id="13" name="内容占位符 3">
            <a:extLst>
              <a:ext uri="{FF2B5EF4-FFF2-40B4-BE49-F238E27FC236}">
                <a16:creationId xmlns:a16="http://schemas.microsoft.com/office/drawing/2014/main" id="{ADCC57EC-E6F9-115C-FD8E-A2091214780B}"/>
              </a:ext>
            </a:extLst>
          </p:cNvPr>
          <p:cNvSpPr txBox="1">
            <a:spLocks/>
          </p:cNvSpPr>
          <p:nvPr/>
        </p:nvSpPr>
        <p:spPr>
          <a:xfrm>
            <a:off x="6400801" y="1598753"/>
            <a:ext cx="5791199" cy="7980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lang="zh-CN" altLang="en-US" sz="2400" b="0" i="0" kern="1200" smtClean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2000" b="0" i="0" kern="1200" smtClean="0">
                <a:solidFill>
                  <a:schemeClr val="bg1"/>
                </a:solidFill>
                <a:latin typeface="思源黑体 CN Light" panose="02010600030101010101" charset="-122"/>
                <a:ea typeface="思源黑体 CN Light" panose="02010600030101010101" charset="-122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2000" b="0" i="0" kern="1200" smtClean="0">
                <a:solidFill>
                  <a:schemeClr val="bg1"/>
                </a:solidFill>
                <a:latin typeface="思源黑体 CN Light" panose="02010600030101010101" charset="-122"/>
                <a:ea typeface="思源黑体 CN Light" panose="02010600030101010101" charset="-122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1800" b="0" i="0" kern="1200" smtClean="0">
                <a:solidFill>
                  <a:schemeClr val="bg1"/>
                </a:solidFill>
                <a:latin typeface="思源黑体 CN Light" panose="02010600030101010101" charset="-122"/>
                <a:ea typeface="思源黑体 CN Light" panose="02010600030101010101" charset="-122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1600" b="0" i="0" kern="1200">
                <a:solidFill>
                  <a:schemeClr val="bg1"/>
                </a:solidFill>
                <a:latin typeface="思源黑体 CN Light" panose="02010600030101010101" charset="-122"/>
                <a:ea typeface="思源黑体 CN Light" panose="02010600030101010101" charset="-122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sz="2800" b="1">
                <a:solidFill>
                  <a:srgbClr val="1FB4FF"/>
                </a:solidFill>
                <a:latin typeface="Open Sans Light"/>
              </a:rPr>
              <a:t>传输算法</a:t>
            </a:r>
            <a:endParaRPr lang="en-US" altLang="zh-CN" sz="2800" b="1">
              <a:solidFill>
                <a:srgbClr val="1FB4FF"/>
              </a:solidFill>
              <a:latin typeface="Open Sans Light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sz="180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如何在弱网环境下的优化？</a:t>
            </a:r>
            <a:endParaRPr lang="en-US" altLang="zh-CN" sz="1800">
              <a:solidFill>
                <a:srgbClr val="1F2128">
                  <a:lumMod val="75000"/>
                  <a:lumOff val="25000"/>
                </a:srgbClr>
              </a:solidFill>
              <a:latin typeface="微软雅黑"/>
            </a:endParaRPr>
          </a:p>
        </p:txBody>
      </p:sp>
      <p:pic>
        <p:nvPicPr>
          <p:cNvPr id="14" name="图片 7">
            <a:extLst>
              <a:ext uri="{FF2B5EF4-FFF2-40B4-BE49-F238E27FC236}">
                <a16:creationId xmlns:a16="http://schemas.microsoft.com/office/drawing/2014/main" id="{78340A5D-1F4D-A7CE-7CE4-256985C7872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</a:blip>
          <a:stretch>
            <a:fillRect/>
          </a:stretch>
        </p:blipFill>
        <p:spPr>
          <a:xfrm>
            <a:off x="7675097" y="3088906"/>
            <a:ext cx="3285535" cy="32261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5066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5" name="标题 3">
            <a:extLst>
              <a:ext uri="{FF2B5EF4-FFF2-40B4-BE49-F238E27FC236}">
                <a16:creationId xmlns:a16="http://schemas.microsoft.com/office/drawing/2014/main" id="{0628D581-7CC1-1BE4-44A9-6617229C26EF}"/>
              </a:ext>
            </a:extLst>
          </p:cNvPr>
          <p:cNvSpPr txBox="1">
            <a:spLocks/>
          </p:cNvSpPr>
          <p:nvPr/>
        </p:nvSpPr>
        <p:spPr>
          <a:xfrm>
            <a:off x="1389920" y="2103437"/>
            <a:ext cx="941152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zh-CN" altLang="en-US" sz="8000" b="0" i="0" kern="1200">
                <a:solidFill>
                  <a:schemeClr val="accent1"/>
                </a:solidFill>
                <a:latin typeface="+mj-ea"/>
                <a:ea typeface="+mj-ea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/>
                <a:ea typeface="微软雅黑"/>
                <a:cs typeface="Open Sans" panose="020B0606030504020204" pitchFamily="34" charset="0"/>
              </a:rPr>
              <a:t>如何解决？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0863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>
            <a:extLst>
              <a:ext uri="{FF2B5EF4-FFF2-40B4-BE49-F238E27FC236}">
                <a16:creationId xmlns:a16="http://schemas.microsoft.com/office/drawing/2014/main" id="{19C57CB3-C3EB-8301-778E-09210A65F4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0" y="1466117"/>
            <a:ext cx="12185650" cy="5391883"/>
          </a:xfrm>
          <a:prstGeom prst="rect">
            <a:avLst/>
          </a:prstGeom>
        </p:spPr>
      </p:pic>
      <p:pic>
        <p:nvPicPr>
          <p:cNvPr id="7" name="图片 6" descr="底图"/>
          <p:cNvPicPr>
            <a:picLocks noChangeAspect="1"/>
          </p:cNvPicPr>
          <p:nvPr/>
        </p:nvPicPr>
        <p:blipFill>
          <a:blip r:embed="rId4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7210" y="165735"/>
            <a:ext cx="10968990" cy="447675"/>
          </a:xfrm>
        </p:spPr>
        <p:txBody>
          <a:bodyPr/>
          <a:lstStyle/>
          <a:p>
            <a:pPr algn="l"/>
            <a:r>
              <a:rPr lang="zh-CN" altLang="en-US" sz="2000" dirty="0">
                <a:gradFill>
                  <a:gsLst>
                    <a:gs pos="0">
                      <a:srgbClr val="14CD68"/>
                    </a:gs>
                    <a:gs pos="100000">
                      <a:srgbClr val="05DBE3"/>
                    </a:gs>
                  </a:gsLst>
                  <a:lin scaled="0"/>
                </a:gradFill>
              </a:rPr>
              <a:t>云边协同的全场景架构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DE8B22-FFFA-A0C4-FD76-BEBEA938760A}"/>
              </a:ext>
            </a:extLst>
          </p:cNvPr>
          <p:cNvSpPr txBox="1"/>
          <p:nvPr/>
        </p:nvSpPr>
        <p:spPr>
          <a:xfrm>
            <a:off x="2597136" y="5593281"/>
            <a:ext cx="842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Calibri" panose="020F0502020204030204" pitchFamily="34" charset="0"/>
                <a:ea typeface="Ayuthaya" pitchFamily="2" charset="-34"/>
                <a:cs typeface="Calibri" panose="020F0502020204030204" pitchFamily="34" charset="0"/>
              </a:rPr>
              <a:t>Edge ECS</a:t>
            </a:r>
            <a:endParaRPr lang="en-CN" sz="1400" dirty="0">
              <a:solidFill>
                <a:srgbClr val="00B0F0"/>
              </a:solidFill>
              <a:latin typeface="Calibri" panose="020F0502020204030204" pitchFamily="34" charset="0"/>
              <a:ea typeface="Ayuthaya" pitchFamily="2" charset="-34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8A9FA6-B1A7-1CF5-1DE7-603BC004C9EF}"/>
              </a:ext>
            </a:extLst>
          </p:cNvPr>
          <p:cNvSpPr txBox="1"/>
          <p:nvPr/>
        </p:nvSpPr>
        <p:spPr>
          <a:xfrm>
            <a:off x="4479573" y="5612953"/>
            <a:ext cx="9003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Calibri" panose="020F0502020204030204" pitchFamily="34" charset="0"/>
                <a:ea typeface="Ayuthaya" pitchFamily="2" charset="-34"/>
                <a:cs typeface="Calibri" panose="020F0502020204030204" pitchFamily="34" charset="0"/>
              </a:rPr>
              <a:t>Edge CDN</a:t>
            </a:r>
            <a:endParaRPr lang="en-CN" sz="1400" dirty="0">
              <a:solidFill>
                <a:srgbClr val="00B0F0"/>
              </a:solidFill>
              <a:latin typeface="Calibri" panose="020F0502020204030204" pitchFamily="34" charset="0"/>
              <a:ea typeface="Ayuthaya" pitchFamily="2" charset="-34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FD6FA6-0918-3CF6-9F84-6829003F80BE}"/>
              </a:ext>
            </a:extLst>
          </p:cNvPr>
          <p:cNvSpPr txBox="1"/>
          <p:nvPr/>
        </p:nvSpPr>
        <p:spPr>
          <a:xfrm>
            <a:off x="5879812" y="5612952"/>
            <a:ext cx="1382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Calibri" panose="020F0502020204030204" pitchFamily="34" charset="0"/>
                <a:ea typeface="Ayuthaya" pitchFamily="2" charset="-34"/>
                <a:cs typeface="Calibri" panose="020F0502020204030204" pitchFamily="34" charset="0"/>
              </a:rPr>
              <a:t>Edge Computing</a:t>
            </a:r>
            <a:endParaRPr lang="en-CN" sz="1400" dirty="0">
              <a:solidFill>
                <a:srgbClr val="00B0F0"/>
              </a:solidFill>
              <a:latin typeface="Calibri" panose="020F0502020204030204" pitchFamily="34" charset="0"/>
              <a:ea typeface="Ayuthaya" pitchFamily="2" charset="-34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9A568B-8DFA-2B49-3AF8-BA6B77DC8435}"/>
              </a:ext>
            </a:extLst>
          </p:cNvPr>
          <p:cNvSpPr txBox="1"/>
          <p:nvPr/>
        </p:nvSpPr>
        <p:spPr>
          <a:xfrm>
            <a:off x="2798565" y="3471250"/>
            <a:ext cx="5757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Calibri" panose="020F0502020204030204" pitchFamily="34" charset="0"/>
                <a:ea typeface="Ayuthaya" pitchFamily="2" charset="-34"/>
                <a:cs typeface="Calibri" panose="020F0502020204030204" pitchFamily="34" charset="0"/>
              </a:rPr>
              <a:t>Relay</a:t>
            </a:r>
            <a:endParaRPr lang="en-CN" sz="1400" dirty="0">
              <a:solidFill>
                <a:srgbClr val="00B0F0"/>
              </a:solidFill>
              <a:latin typeface="Calibri" panose="020F0502020204030204" pitchFamily="34" charset="0"/>
              <a:ea typeface="Ayuthaya" pitchFamily="2" charset="-34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7D0DA4-BC36-6376-C6FB-F722EA6DDB9A}"/>
              </a:ext>
            </a:extLst>
          </p:cNvPr>
          <p:cNvSpPr txBox="1"/>
          <p:nvPr/>
        </p:nvSpPr>
        <p:spPr>
          <a:xfrm>
            <a:off x="4641862" y="3471250"/>
            <a:ext cx="5757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Calibri" panose="020F0502020204030204" pitchFamily="34" charset="0"/>
                <a:ea typeface="Ayuthaya" pitchFamily="2" charset="-34"/>
                <a:cs typeface="Calibri" panose="020F0502020204030204" pitchFamily="34" charset="0"/>
              </a:rPr>
              <a:t>Relay</a:t>
            </a:r>
            <a:endParaRPr lang="en-CN" sz="1400" dirty="0">
              <a:solidFill>
                <a:srgbClr val="00B0F0"/>
              </a:solidFill>
              <a:latin typeface="Calibri" panose="020F0502020204030204" pitchFamily="34" charset="0"/>
              <a:ea typeface="Ayuthaya" pitchFamily="2" charset="-34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403B03-3C15-42AD-08E0-3B9E3F0D269E}"/>
              </a:ext>
            </a:extLst>
          </p:cNvPr>
          <p:cNvSpPr txBox="1"/>
          <p:nvPr/>
        </p:nvSpPr>
        <p:spPr>
          <a:xfrm>
            <a:off x="2798564" y="4616754"/>
            <a:ext cx="5757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Calibri" panose="020F0502020204030204" pitchFamily="34" charset="0"/>
                <a:ea typeface="Ayuthaya" pitchFamily="2" charset="-34"/>
                <a:cs typeface="Calibri" panose="020F0502020204030204" pitchFamily="34" charset="0"/>
              </a:rPr>
              <a:t>Relay</a:t>
            </a:r>
            <a:endParaRPr lang="en-CN" sz="1400" dirty="0">
              <a:solidFill>
                <a:srgbClr val="00B0F0"/>
              </a:solidFill>
              <a:latin typeface="Calibri" panose="020F0502020204030204" pitchFamily="34" charset="0"/>
              <a:ea typeface="Ayuthaya" pitchFamily="2" charset="-34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FEA769-421B-ED38-692E-4AC20B233DE2}"/>
              </a:ext>
            </a:extLst>
          </p:cNvPr>
          <p:cNvSpPr txBox="1"/>
          <p:nvPr/>
        </p:nvSpPr>
        <p:spPr>
          <a:xfrm>
            <a:off x="4641862" y="4607575"/>
            <a:ext cx="5757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Calibri" panose="020F0502020204030204" pitchFamily="34" charset="0"/>
                <a:ea typeface="Ayuthaya" pitchFamily="2" charset="-34"/>
                <a:cs typeface="Calibri" panose="020F0502020204030204" pitchFamily="34" charset="0"/>
              </a:rPr>
              <a:t>Relay</a:t>
            </a:r>
            <a:endParaRPr lang="en-CN" sz="1400" dirty="0">
              <a:solidFill>
                <a:srgbClr val="00B0F0"/>
              </a:solidFill>
              <a:latin typeface="Calibri" panose="020F0502020204030204" pitchFamily="34" charset="0"/>
              <a:ea typeface="Ayuthaya" pitchFamily="2" charset="-34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BF7FA3-0EED-EEDA-21E0-052BB4344A1C}"/>
              </a:ext>
            </a:extLst>
          </p:cNvPr>
          <p:cNvSpPr txBox="1"/>
          <p:nvPr/>
        </p:nvSpPr>
        <p:spPr>
          <a:xfrm>
            <a:off x="1514941" y="917262"/>
            <a:ext cx="89338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002060"/>
                </a:solidFill>
              </a:rPr>
              <a:t>边缘计算能对云计算进行补充，两者以相互协同的方式完善对新兴市场的覆盖</a:t>
            </a:r>
            <a:endParaRPr lang="en-CN" sz="2000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9029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7210" y="165735"/>
            <a:ext cx="10968990" cy="447675"/>
          </a:xfrm>
        </p:spPr>
        <p:txBody>
          <a:bodyPr/>
          <a:lstStyle/>
          <a:p>
            <a:pPr algn="l"/>
            <a:r>
              <a:rPr lang="zh-CN" altLang="en-US" sz="2000" dirty="0">
                <a:gradFill>
                  <a:gsLst>
                    <a:gs pos="0">
                      <a:srgbClr val="14CD68"/>
                    </a:gs>
                    <a:gs pos="100000">
                      <a:srgbClr val="05DBE3"/>
                    </a:gs>
                  </a:gsLst>
                  <a:lin scaled="0"/>
                </a:gradFill>
              </a:rPr>
              <a:t>全球边缘节点加速平台构架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53" name="圆角矩形 6">
            <a:extLst>
              <a:ext uri="{FF2B5EF4-FFF2-40B4-BE49-F238E27FC236}">
                <a16:creationId xmlns:a16="http://schemas.microsoft.com/office/drawing/2014/main" id="{DCFB882C-C433-244C-5A51-A0547B1B6690}"/>
              </a:ext>
            </a:extLst>
          </p:cNvPr>
          <p:cNvSpPr/>
          <p:nvPr/>
        </p:nvSpPr>
        <p:spPr>
          <a:xfrm>
            <a:off x="8723289" y="1217603"/>
            <a:ext cx="2425167" cy="2424123"/>
          </a:xfrm>
          <a:prstGeom prst="roundRect">
            <a:avLst>
              <a:gd name="adj" fmla="val 3497"/>
            </a:avLst>
          </a:prstGeom>
          <a:solidFill>
            <a:srgbClr val="F5F9FF">
              <a:alpha val="30000"/>
            </a:srgbClr>
          </a:solidFill>
          <a:ln w="12700" cap="flat" cmpd="sng" algn="ctr">
            <a:solidFill>
              <a:srgbClr val="F5F9FF">
                <a:lumMod val="9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9C4FF"/>
              </a:solidFill>
              <a:effectLst/>
              <a:uLnTx/>
              <a:uFillTx/>
              <a:latin typeface="Open Sans Light"/>
              <a:ea typeface="微软雅黑"/>
              <a:cs typeface="+mn-cs"/>
            </a:endParaRPr>
          </a:p>
        </p:txBody>
      </p:sp>
      <p:grpSp>
        <p:nvGrpSpPr>
          <p:cNvPr id="54" name="组合 7">
            <a:extLst>
              <a:ext uri="{FF2B5EF4-FFF2-40B4-BE49-F238E27FC236}">
                <a16:creationId xmlns:a16="http://schemas.microsoft.com/office/drawing/2014/main" id="{16730DA1-4841-4991-12F1-BEAA028F730B}"/>
              </a:ext>
            </a:extLst>
          </p:cNvPr>
          <p:cNvGrpSpPr/>
          <p:nvPr/>
        </p:nvGrpSpPr>
        <p:grpSpPr>
          <a:xfrm>
            <a:off x="10298917" y="2656881"/>
            <a:ext cx="657548" cy="772119"/>
            <a:chOff x="8416813" y="1991166"/>
            <a:chExt cx="717569" cy="845014"/>
          </a:xfrm>
        </p:grpSpPr>
        <p:sp>
          <p:nvSpPr>
            <p:cNvPr id="55" name="圆角矩形 8">
              <a:extLst>
                <a:ext uri="{FF2B5EF4-FFF2-40B4-BE49-F238E27FC236}">
                  <a16:creationId xmlns:a16="http://schemas.microsoft.com/office/drawing/2014/main" id="{516239CC-971B-62D9-E4F6-93479B16C6C4}"/>
                </a:ext>
              </a:extLst>
            </p:cNvPr>
            <p:cNvSpPr/>
            <p:nvPr/>
          </p:nvSpPr>
          <p:spPr>
            <a:xfrm>
              <a:off x="8484974" y="1991166"/>
              <a:ext cx="564418" cy="845014"/>
            </a:xfrm>
            <a:prstGeom prst="roundRect">
              <a:avLst/>
            </a:prstGeom>
            <a:solidFill>
              <a:srgbClr val="1FB4FF">
                <a:lumMod val="20000"/>
                <a:lumOff val="80000"/>
                <a:alpha val="40000"/>
              </a:srgbClr>
            </a:solidFill>
            <a:ln w="12700" cap="flat" cmpd="sng" algn="ctr">
              <a:solidFill>
                <a:srgbClr val="1FB4FF">
                  <a:alpha val="3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09C4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pic>
          <p:nvPicPr>
            <p:cNvPr id="56" name="图形 9">
              <a:extLst>
                <a:ext uri="{FF2B5EF4-FFF2-40B4-BE49-F238E27FC236}">
                  <a16:creationId xmlns:a16="http://schemas.microsoft.com/office/drawing/2014/main" id="{C1108194-66B9-97B9-4E29-59C97597C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11592" y="2118176"/>
              <a:ext cx="328013" cy="328013"/>
            </a:xfrm>
            <a:prstGeom prst="rect">
              <a:avLst/>
            </a:prstGeom>
          </p:spPr>
        </p:pic>
        <p:sp>
          <p:nvSpPr>
            <p:cNvPr id="57" name="文本框 10">
              <a:extLst>
                <a:ext uri="{FF2B5EF4-FFF2-40B4-BE49-F238E27FC236}">
                  <a16:creationId xmlns:a16="http://schemas.microsoft.com/office/drawing/2014/main" id="{81E30473-D86E-44B7-B375-DCFA1024AECD}"/>
                </a:ext>
              </a:extLst>
            </p:cNvPr>
            <p:cNvSpPr txBox="1"/>
            <p:nvPr/>
          </p:nvSpPr>
          <p:spPr>
            <a:xfrm>
              <a:off x="8416813" y="2466848"/>
              <a:ext cx="7175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1F2128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/>
                </a:rPr>
                <a:t>边缘单元</a:t>
              </a:r>
              <a:endParaRPr kumimoji="1" lang="en-US" altLang="zh-CN" sz="800" b="0" i="0" u="none" strike="noStrike" kern="0" cap="none" spc="0" normalizeH="0" baseline="0" noProof="0" dirty="0">
                <a:ln>
                  <a:noFill/>
                </a:ln>
                <a:solidFill>
                  <a:srgbClr val="1F2128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1F2128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/>
                </a:rPr>
                <a:t>Edge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F2128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/>
              </a:endParaRPr>
            </a:p>
          </p:txBody>
        </p:sp>
      </p:grpSp>
      <p:sp>
        <p:nvSpPr>
          <p:cNvPr id="58" name="圆角矩形 11">
            <a:extLst>
              <a:ext uri="{FF2B5EF4-FFF2-40B4-BE49-F238E27FC236}">
                <a16:creationId xmlns:a16="http://schemas.microsoft.com/office/drawing/2014/main" id="{BF4E2958-180F-55D5-983C-28FE80735E99}"/>
              </a:ext>
            </a:extLst>
          </p:cNvPr>
          <p:cNvSpPr/>
          <p:nvPr/>
        </p:nvSpPr>
        <p:spPr>
          <a:xfrm>
            <a:off x="8995047" y="1943982"/>
            <a:ext cx="1883537" cy="602190"/>
          </a:xfrm>
          <a:prstGeom prst="roundRect">
            <a:avLst/>
          </a:prstGeom>
          <a:solidFill>
            <a:srgbClr val="26D98D">
              <a:lumMod val="20000"/>
              <a:lumOff val="80000"/>
              <a:alpha val="39000"/>
            </a:srgbClr>
          </a:solidFill>
          <a:ln w="12700" cap="flat" cmpd="sng" algn="ctr">
            <a:solidFill>
              <a:srgbClr val="26D98D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9C4FF"/>
              </a:solidFill>
              <a:effectLst/>
              <a:uLnTx/>
              <a:uFillTx/>
              <a:latin typeface="Open Sans Light"/>
              <a:ea typeface="微软雅黑"/>
              <a:cs typeface="+mn-cs"/>
            </a:endParaRPr>
          </a:p>
        </p:txBody>
      </p:sp>
      <p:grpSp>
        <p:nvGrpSpPr>
          <p:cNvPr id="59" name="组合 12">
            <a:extLst>
              <a:ext uri="{FF2B5EF4-FFF2-40B4-BE49-F238E27FC236}">
                <a16:creationId xmlns:a16="http://schemas.microsoft.com/office/drawing/2014/main" id="{9A9E9360-8C8C-2D0A-BA2A-25C3B890AA36}"/>
              </a:ext>
            </a:extLst>
          </p:cNvPr>
          <p:cNvGrpSpPr/>
          <p:nvPr/>
        </p:nvGrpSpPr>
        <p:grpSpPr>
          <a:xfrm>
            <a:off x="9619526" y="2656881"/>
            <a:ext cx="657548" cy="772119"/>
            <a:chOff x="8416813" y="1991166"/>
            <a:chExt cx="717569" cy="845014"/>
          </a:xfrm>
        </p:grpSpPr>
        <p:sp>
          <p:nvSpPr>
            <p:cNvPr id="60" name="圆角矩形 13">
              <a:extLst>
                <a:ext uri="{FF2B5EF4-FFF2-40B4-BE49-F238E27FC236}">
                  <a16:creationId xmlns:a16="http://schemas.microsoft.com/office/drawing/2014/main" id="{C0034F3F-E678-7EC9-30A1-BC06526C9730}"/>
                </a:ext>
              </a:extLst>
            </p:cNvPr>
            <p:cNvSpPr/>
            <p:nvPr/>
          </p:nvSpPr>
          <p:spPr>
            <a:xfrm>
              <a:off x="8484974" y="1991166"/>
              <a:ext cx="564418" cy="845014"/>
            </a:xfrm>
            <a:prstGeom prst="roundRect">
              <a:avLst/>
            </a:prstGeom>
            <a:solidFill>
              <a:srgbClr val="1FB4FF">
                <a:lumMod val="20000"/>
                <a:lumOff val="80000"/>
                <a:alpha val="40000"/>
              </a:srgbClr>
            </a:solidFill>
            <a:ln w="12700" cap="flat" cmpd="sng" algn="ctr">
              <a:solidFill>
                <a:srgbClr val="1FB4FF">
                  <a:alpha val="3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09C4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pic>
          <p:nvPicPr>
            <p:cNvPr id="61" name="图形 14">
              <a:extLst>
                <a:ext uri="{FF2B5EF4-FFF2-40B4-BE49-F238E27FC236}">
                  <a16:creationId xmlns:a16="http://schemas.microsoft.com/office/drawing/2014/main" id="{502DBAEA-964E-FB40-D752-27F81A48A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11592" y="2118176"/>
              <a:ext cx="328013" cy="328013"/>
            </a:xfrm>
            <a:prstGeom prst="rect">
              <a:avLst/>
            </a:prstGeom>
          </p:spPr>
        </p:pic>
        <p:sp>
          <p:nvSpPr>
            <p:cNvPr id="62" name="文本框 15">
              <a:extLst>
                <a:ext uri="{FF2B5EF4-FFF2-40B4-BE49-F238E27FC236}">
                  <a16:creationId xmlns:a16="http://schemas.microsoft.com/office/drawing/2014/main" id="{DD028EE0-7226-A72D-29F4-472A74A1A35C}"/>
                </a:ext>
              </a:extLst>
            </p:cNvPr>
            <p:cNvSpPr txBox="1"/>
            <p:nvPr/>
          </p:nvSpPr>
          <p:spPr>
            <a:xfrm>
              <a:off x="8416813" y="2466848"/>
              <a:ext cx="7175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1F2128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/>
                </a:rPr>
                <a:t>边缘单元</a:t>
              </a:r>
              <a:endParaRPr kumimoji="1" lang="en-US" altLang="zh-CN" sz="800" b="0" i="0" u="none" strike="noStrike" kern="0" cap="none" spc="0" normalizeH="0" baseline="0" noProof="0">
                <a:ln>
                  <a:noFill/>
                </a:ln>
                <a:solidFill>
                  <a:srgbClr val="1F2128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>
                  <a:ln>
                    <a:noFill/>
                  </a:ln>
                  <a:solidFill>
                    <a:srgbClr val="1F2128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/>
                </a:rPr>
                <a:t>Edge</a:t>
              </a:r>
              <a:endParaRPr kumimoji="1" lang="zh-CN" altLang="en-US" sz="800" b="0" i="0" u="none" strike="noStrike" kern="0" cap="none" spc="0" normalizeH="0" baseline="0" noProof="0">
                <a:ln>
                  <a:noFill/>
                </a:ln>
                <a:solidFill>
                  <a:srgbClr val="1F2128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/>
              </a:endParaRPr>
            </a:p>
          </p:txBody>
        </p:sp>
      </p:grpSp>
      <p:grpSp>
        <p:nvGrpSpPr>
          <p:cNvPr id="63" name="组合 16">
            <a:extLst>
              <a:ext uri="{FF2B5EF4-FFF2-40B4-BE49-F238E27FC236}">
                <a16:creationId xmlns:a16="http://schemas.microsoft.com/office/drawing/2014/main" id="{25DD33C3-AADE-09BA-52C1-2D178556974B}"/>
              </a:ext>
            </a:extLst>
          </p:cNvPr>
          <p:cNvGrpSpPr/>
          <p:nvPr/>
        </p:nvGrpSpPr>
        <p:grpSpPr>
          <a:xfrm>
            <a:off x="8932588" y="2656881"/>
            <a:ext cx="657548" cy="772119"/>
            <a:chOff x="8416813" y="1991166"/>
            <a:chExt cx="717569" cy="845014"/>
          </a:xfrm>
        </p:grpSpPr>
        <p:sp>
          <p:nvSpPr>
            <p:cNvPr id="64" name="圆角矩形 17">
              <a:extLst>
                <a:ext uri="{FF2B5EF4-FFF2-40B4-BE49-F238E27FC236}">
                  <a16:creationId xmlns:a16="http://schemas.microsoft.com/office/drawing/2014/main" id="{1C2DCCF2-8F95-45D1-E6D4-F155EA5A33F5}"/>
                </a:ext>
              </a:extLst>
            </p:cNvPr>
            <p:cNvSpPr/>
            <p:nvPr/>
          </p:nvSpPr>
          <p:spPr>
            <a:xfrm>
              <a:off x="8484974" y="1991166"/>
              <a:ext cx="564418" cy="845014"/>
            </a:xfrm>
            <a:prstGeom prst="roundRect">
              <a:avLst/>
            </a:prstGeom>
            <a:solidFill>
              <a:srgbClr val="1FB4FF">
                <a:lumMod val="20000"/>
                <a:lumOff val="80000"/>
                <a:alpha val="40000"/>
              </a:srgbClr>
            </a:solidFill>
            <a:ln w="12700" cap="flat" cmpd="sng" algn="ctr">
              <a:solidFill>
                <a:srgbClr val="1FB4FF">
                  <a:alpha val="3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600" b="0" i="0" u="none" strike="noStrike" kern="0" cap="none" spc="0" normalizeH="0" baseline="0" noProof="0">
                <a:ln>
                  <a:noFill/>
                </a:ln>
                <a:solidFill>
                  <a:srgbClr val="09C4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pic>
          <p:nvPicPr>
            <p:cNvPr id="65" name="图形 18">
              <a:extLst>
                <a:ext uri="{FF2B5EF4-FFF2-40B4-BE49-F238E27FC236}">
                  <a16:creationId xmlns:a16="http://schemas.microsoft.com/office/drawing/2014/main" id="{FFD9BA56-0770-C81E-F012-AD5C40181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11592" y="2118176"/>
              <a:ext cx="328013" cy="328013"/>
            </a:xfrm>
            <a:prstGeom prst="rect">
              <a:avLst/>
            </a:prstGeom>
          </p:spPr>
        </p:pic>
        <p:sp>
          <p:nvSpPr>
            <p:cNvPr id="66" name="文本框 19">
              <a:extLst>
                <a:ext uri="{FF2B5EF4-FFF2-40B4-BE49-F238E27FC236}">
                  <a16:creationId xmlns:a16="http://schemas.microsoft.com/office/drawing/2014/main" id="{CFD23EA0-43F9-2C4E-D793-76C211A5B96F}"/>
                </a:ext>
              </a:extLst>
            </p:cNvPr>
            <p:cNvSpPr txBox="1"/>
            <p:nvPr/>
          </p:nvSpPr>
          <p:spPr>
            <a:xfrm>
              <a:off x="8416813" y="2466848"/>
              <a:ext cx="7175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1F2128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/>
                </a:rPr>
                <a:t>边缘单元</a:t>
              </a:r>
              <a:endParaRPr kumimoji="1" lang="en-US" altLang="zh-CN" sz="800" b="0" i="0" u="none" strike="noStrike" kern="0" cap="none" spc="0" normalizeH="0" baseline="0" noProof="0">
                <a:ln>
                  <a:noFill/>
                </a:ln>
                <a:solidFill>
                  <a:srgbClr val="1F2128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>
                  <a:ln>
                    <a:noFill/>
                  </a:ln>
                  <a:solidFill>
                    <a:srgbClr val="1F2128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微软雅黑"/>
                </a:rPr>
                <a:t>Edge</a:t>
              </a:r>
              <a:endParaRPr kumimoji="1" lang="zh-CN" altLang="en-US" sz="800" b="0" i="0" u="none" strike="noStrike" kern="0" cap="none" spc="0" normalizeH="0" baseline="0" noProof="0">
                <a:ln>
                  <a:noFill/>
                </a:ln>
                <a:solidFill>
                  <a:srgbClr val="1F2128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/>
              </a:endParaRPr>
            </a:p>
          </p:txBody>
        </p:sp>
      </p:grpSp>
      <p:sp>
        <p:nvSpPr>
          <p:cNvPr id="67" name="文本框 20">
            <a:extLst>
              <a:ext uri="{FF2B5EF4-FFF2-40B4-BE49-F238E27FC236}">
                <a16:creationId xmlns:a16="http://schemas.microsoft.com/office/drawing/2014/main" id="{04F5616E-FCBA-B901-17D9-221061AB3082}"/>
              </a:ext>
            </a:extLst>
          </p:cNvPr>
          <p:cNvSpPr txBox="1"/>
          <p:nvPr/>
        </p:nvSpPr>
        <p:spPr>
          <a:xfrm>
            <a:off x="9178849" y="2293069"/>
            <a:ext cx="1689504" cy="2249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kumimoji="1" lang="zh-CN" altLang="en-US" sz="100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核心单元</a:t>
            </a:r>
            <a:r>
              <a:rPr kumimoji="1" lang="en-US" altLang="zh-CN" sz="100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Core</a:t>
            </a:r>
            <a:endParaRPr kumimoji="1" lang="zh-CN" altLang="en-US" sz="1000">
              <a:solidFill>
                <a:srgbClr val="1F2128">
                  <a:lumMod val="75000"/>
                  <a:lumOff val="25000"/>
                </a:srgbClr>
              </a:solidFill>
              <a:latin typeface="微软雅黑"/>
            </a:endParaRPr>
          </a:p>
        </p:txBody>
      </p:sp>
      <p:pic>
        <p:nvPicPr>
          <p:cNvPr id="68" name="图形 21">
            <a:extLst>
              <a:ext uri="{FF2B5EF4-FFF2-40B4-BE49-F238E27FC236}">
                <a16:creationId xmlns:a16="http://schemas.microsoft.com/office/drawing/2014/main" id="{04B98AE9-525C-ADD4-40E5-043320CB86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50335" y="2038687"/>
            <a:ext cx="261315" cy="260568"/>
          </a:xfrm>
          <a:prstGeom prst="rect">
            <a:avLst/>
          </a:prstGeom>
        </p:spPr>
      </p:pic>
      <p:pic>
        <p:nvPicPr>
          <p:cNvPr id="69" name="图形 22">
            <a:extLst>
              <a:ext uri="{FF2B5EF4-FFF2-40B4-BE49-F238E27FC236}">
                <a16:creationId xmlns:a16="http://schemas.microsoft.com/office/drawing/2014/main" id="{A201FFE5-0648-F07F-DFBD-C341ECE6CD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16053" y="2038687"/>
            <a:ext cx="261315" cy="260568"/>
          </a:xfrm>
          <a:prstGeom prst="rect">
            <a:avLst/>
          </a:prstGeom>
        </p:spPr>
      </p:pic>
      <p:pic>
        <p:nvPicPr>
          <p:cNvPr id="70" name="图形 23">
            <a:extLst>
              <a:ext uri="{FF2B5EF4-FFF2-40B4-BE49-F238E27FC236}">
                <a16:creationId xmlns:a16="http://schemas.microsoft.com/office/drawing/2014/main" id="{C004EDDD-E578-C450-8DC1-B586907C55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81770" y="2038687"/>
            <a:ext cx="261315" cy="260568"/>
          </a:xfrm>
          <a:prstGeom prst="rect">
            <a:avLst/>
          </a:prstGeom>
        </p:spPr>
      </p:pic>
      <p:pic>
        <p:nvPicPr>
          <p:cNvPr id="71" name="图形 24">
            <a:extLst>
              <a:ext uri="{FF2B5EF4-FFF2-40B4-BE49-F238E27FC236}">
                <a16:creationId xmlns:a16="http://schemas.microsoft.com/office/drawing/2014/main" id="{5D631F21-B45D-4E26-9650-DFEAC2BE3F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47487" y="2038687"/>
            <a:ext cx="261315" cy="260568"/>
          </a:xfrm>
          <a:prstGeom prst="rect">
            <a:avLst/>
          </a:prstGeom>
        </p:spPr>
      </p:pic>
      <p:pic>
        <p:nvPicPr>
          <p:cNvPr id="72" name="图形 25">
            <a:extLst>
              <a:ext uri="{FF2B5EF4-FFF2-40B4-BE49-F238E27FC236}">
                <a16:creationId xmlns:a16="http://schemas.microsoft.com/office/drawing/2014/main" id="{A0CA8DD9-2362-5EE6-D9DC-F311DFD4E6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13204" y="2038687"/>
            <a:ext cx="261315" cy="260568"/>
          </a:xfrm>
          <a:prstGeom prst="rect">
            <a:avLst/>
          </a:prstGeom>
        </p:spPr>
      </p:pic>
      <p:pic>
        <p:nvPicPr>
          <p:cNvPr id="73" name="图形 26">
            <a:extLst>
              <a:ext uri="{FF2B5EF4-FFF2-40B4-BE49-F238E27FC236}">
                <a16:creationId xmlns:a16="http://schemas.microsoft.com/office/drawing/2014/main" id="{442DD4DC-8A25-84E5-18F4-5221DD96BA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78921" y="2038687"/>
            <a:ext cx="261315" cy="260568"/>
          </a:xfrm>
          <a:prstGeom prst="rect">
            <a:avLst/>
          </a:prstGeom>
        </p:spPr>
      </p:pic>
      <p:sp>
        <p:nvSpPr>
          <p:cNvPr id="74" name="圆角矩形 27">
            <a:extLst>
              <a:ext uri="{FF2B5EF4-FFF2-40B4-BE49-F238E27FC236}">
                <a16:creationId xmlns:a16="http://schemas.microsoft.com/office/drawing/2014/main" id="{E4F43A24-9E13-BD6B-BB2D-0E16B3F8D7D1}"/>
              </a:ext>
            </a:extLst>
          </p:cNvPr>
          <p:cNvSpPr/>
          <p:nvPr/>
        </p:nvSpPr>
        <p:spPr>
          <a:xfrm>
            <a:off x="8995047" y="1386260"/>
            <a:ext cx="1883537" cy="430531"/>
          </a:xfrm>
          <a:prstGeom prst="roundRect">
            <a:avLst/>
          </a:prstGeom>
          <a:solidFill>
            <a:srgbClr val="B25BFF">
              <a:lumMod val="20000"/>
              <a:lumOff val="80000"/>
              <a:alpha val="39000"/>
            </a:srgbClr>
          </a:solidFill>
          <a:ln w="12700" cap="flat" cmpd="sng" algn="ctr">
            <a:solidFill>
              <a:srgbClr val="B25BFF">
                <a:lumMod val="40000"/>
                <a:lumOff val="6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9C4FF"/>
              </a:solidFill>
              <a:effectLst/>
              <a:uLnTx/>
              <a:uFillTx/>
              <a:latin typeface="Open Sans Light"/>
              <a:ea typeface="微软雅黑"/>
              <a:cs typeface="+mn-cs"/>
            </a:endParaRPr>
          </a:p>
        </p:txBody>
      </p:sp>
      <p:sp>
        <p:nvSpPr>
          <p:cNvPr id="75" name="文本框 28">
            <a:extLst>
              <a:ext uri="{FF2B5EF4-FFF2-40B4-BE49-F238E27FC236}">
                <a16:creationId xmlns:a16="http://schemas.microsoft.com/office/drawing/2014/main" id="{F0DAD5D2-0628-F6DD-E9DB-18A670FE748C}"/>
              </a:ext>
            </a:extLst>
          </p:cNvPr>
          <p:cNvSpPr txBox="1"/>
          <p:nvPr/>
        </p:nvSpPr>
        <p:spPr>
          <a:xfrm>
            <a:off x="9253837" y="1493326"/>
            <a:ext cx="1689504" cy="2109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kumimoji="1" lang="zh-CN" altLang="en-US" sz="90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编排器</a:t>
            </a:r>
            <a:r>
              <a:rPr kumimoji="1" lang="en-US" altLang="zh-CN" sz="90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Orchestration</a:t>
            </a:r>
            <a:endParaRPr kumimoji="1" lang="zh-CN" altLang="en-US" sz="900">
              <a:solidFill>
                <a:srgbClr val="1F2128">
                  <a:lumMod val="75000"/>
                  <a:lumOff val="25000"/>
                </a:srgbClr>
              </a:solidFill>
              <a:latin typeface="微软雅黑"/>
            </a:endParaRPr>
          </a:p>
        </p:txBody>
      </p:sp>
      <p:pic>
        <p:nvPicPr>
          <p:cNvPr id="76" name="图形 29">
            <a:extLst>
              <a:ext uri="{FF2B5EF4-FFF2-40B4-BE49-F238E27FC236}">
                <a16:creationId xmlns:a16="http://schemas.microsoft.com/office/drawing/2014/main" id="{0DD16F85-AA96-6ED2-D210-8352D49E7F8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203258" y="1469853"/>
            <a:ext cx="272705" cy="271926"/>
          </a:xfrm>
          <a:prstGeom prst="rect">
            <a:avLst/>
          </a:prstGeom>
        </p:spPr>
      </p:pic>
      <p:cxnSp>
        <p:nvCxnSpPr>
          <p:cNvPr id="77" name="直接连接符 47">
            <a:extLst>
              <a:ext uri="{FF2B5EF4-FFF2-40B4-BE49-F238E27FC236}">
                <a16:creationId xmlns:a16="http://schemas.microsoft.com/office/drawing/2014/main" id="{E99031DF-B391-9AB7-C41D-2CE46ACB9C44}"/>
              </a:ext>
            </a:extLst>
          </p:cNvPr>
          <p:cNvCxnSpPr>
            <a:cxnSpLocks/>
          </p:cNvCxnSpPr>
          <p:nvPr/>
        </p:nvCxnSpPr>
        <p:spPr>
          <a:xfrm>
            <a:off x="8532437" y="4860832"/>
            <a:ext cx="3597901" cy="0"/>
          </a:xfrm>
          <a:prstGeom prst="line">
            <a:avLst/>
          </a:prstGeom>
          <a:noFill/>
          <a:ln w="12700" cap="flat" cmpd="sng" algn="ctr">
            <a:solidFill>
              <a:srgbClr val="1F2128">
                <a:lumMod val="25000"/>
                <a:lumOff val="75000"/>
              </a:srgbClr>
            </a:solidFill>
            <a:prstDash val="sysDot"/>
            <a:miter lim="800000"/>
            <a:headEnd type="none"/>
          </a:ln>
          <a:effectLst/>
        </p:spPr>
      </p:cxnSp>
      <p:pic>
        <p:nvPicPr>
          <p:cNvPr id="78" name="图形 32">
            <a:extLst>
              <a:ext uri="{FF2B5EF4-FFF2-40B4-BE49-F238E27FC236}">
                <a16:creationId xmlns:a16="http://schemas.microsoft.com/office/drawing/2014/main" id="{C64EC1D9-65C3-D1CF-10DE-0DE09DEE6141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803093" y="4136572"/>
            <a:ext cx="347243" cy="346250"/>
          </a:xfrm>
          <a:prstGeom prst="rect">
            <a:avLst/>
          </a:prstGeom>
        </p:spPr>
      </p:pic>
      <p:pic>
        <p:nvPicPr>
          <p:cNvPr id="79" name="图形 33">
            <a:extLst>
              <a:ext uri="{FF2B5EF4-FFF2-40B4-BE49-F238E27FC236}">
                <a16:creationId xmlns:a16="http://schemas.microsoft.com/office/drawing/2014/main" id="{B4972E3F-E897-7BF1-6E81-F25756428DA9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74679" y="4136572"/>
            <a:ext cx="347243" cy="346250"/>
          </a:xfrm>
          <a:prstGeom prst="rect">
            <a:avLst/>
          </a:prstGeom>
        </p:spPr>
      </p:pic>
      <p:pic>
        <p:nvPicPr>
          <p:cNvPr id="80" name="图形 34">
            <a:extLst>
              <a:ext uri="{FF2B5EF4-FFF2-40B4-BE49-F238E27FC236}">
                <a16:creationId xmlns:a16="http://schemas.microsoft.com/office/drawing/2014/main" id="{D5FDE871-567B-7778-E79A-B024AD915D9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801214" y="4136572"/>
            <a:ext cx="347243" cy="346250"/>
          </a:xfrm>
          <a:prstGeom prst="rect">
            <a:avLst/>
          </a:prstGeom>
        </p:spPr>
      </p:pic>
      <p:pic>
        <p:nvPicPr>
          <p:cNvPr id="81" name="图形 35">
            <a:extLst>
              <a:ext uri="{FF2B5EF4-FFF2-40B4-BE49-F238E27FC236}">
                <a16:creationId xmlns:a16="http://schemas.microsoft.com/office/drawing/2014/main" id="{A07602CF-FAC5-95FA-9CA4-C7D042F9F798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796594" y="5097801"/>
            <a:ext cx="360242" cy="359212"/>
          </a:xfrm>
          <a:prstGeom prst="rect">
            <a:avLst/>
          </a:prstGeom>
        </p:spPr>
      </p:pic>
      <p:pic>
        <p:nvPicPr>
          <p:cNvPr id="82" name="图形 36">
            <a:extLst>
              <a:ext uri="{FF2B5EF4-FFF2-40B4-BE49-F238E27FC236}">
                <a16:creationId xmlns:a16="http://schemas.microsoft.com/office/drawing/2014/main" id="{2681A155-5495-7597-CF17-BECFC63E16D9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768179" y="5097800"/>
            <a:ext cx="360243" cy="359213"/>
          </a:xfrm>
          <a:prstGeom prst="rect">
            <a:avLst/>
          </a:prstGeom>
        </p:spPr>
      </p:pic>
      <p:pic>
        <p:nvPicPr>
          <p:cNvPr id="83" name="图形 37">
            <a:extLst>
              <a:ext uri="{FF2B5EF4-FFF2-40B4-BE49-F238E27FC236}">
                <a16:creationId xmlns:a16="http://schemas.microsoft.com/office/drawing/2014/main" id="{15F7A43E-ACA0-3756-3E06-377D95781E36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755202" y="5067959"/>
            <a:ext cx="437517" cy="436266"/>
          </a:xfrm>
          <a:prstGeom prst="rect">
            <a:avLst/>
          </a:prstGeom>
        </p:spPr>
      </p:pic>
      <p:sp>
        <p:nvSpPr>
          <p:cNvPr id="84" name="文本框 38">
            <a:extLst>
              <a:ext uri="{FF2B5EF4-FFF2-40B4-BE49-F238E27FC236}">
                <a16:creationId xmlns:a16="http://schemas.microsoft.com/office/drawing/2014/main" id="{6E2FBF03-7241-8FDD-3B89-EA6A4C4A1EE3}"/>
              </a:ext>
            </a:extLst>
          </p:cNvPr>
          <p:cNvSpPr txBox="1"/>
          <p:nvPr/>
        </p:nvSpPr>
        <p:spPr>
          <a:xfrm>
            <a:off x="10563009" y="5442889"/>
            <a:ext cx="8509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900" dirty="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边缘算力</a:t>
            </a:r>
            <a:endParaRPr kumimoji="1" lang="en-US" altLang="zh-CN" sz="900" dirty="0">
              <a:solidFill>
                <a:srgbClr val="1F2128">
                  <a:lumMod val="75000"/>
                  <a:lumOff val="25000"/>
                </a:srgbClr>
              </a:solidFill>
              <a:latin typeface="微软雅黑"/>
            </a:endParaRPr>
          </a:p>
          <a:p>
            <a:pPr algn="ctr"/>
            <a:r>
              <a:rPr kumimoji="1" lang="en-US" altLang="zh-CN" sz="700" dirty="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Edge ECS</a:t>
            </a:r>
            <a:endParaRPr kumimoji="1" lang="zh-CN" altLang="en-US" sz="700" dirty="0">
              <a:solidFill>
                <a:srgbClr val="1F2128">
                  <a:lumMod val="75000"/>
                  <a:lumOff val="25000"/>
                </a:srgbClr>
              </a:solidFill>
              <a:latin typeface="微软雅黑"/>
            </a:endParaRPr>
          </a:p>
        </p:txBody>
      </p:sp>
      <p:sp>
        <p:nvSpPr>
          <p:cNvPr id="85" name="文本框 39">
            <a:extLst>
              <a:ext uri="{FF2B5EF4-FFF2-40B4-BE49-F238E27FC236}">
                <a16:creationId xmlns:a16="http://schemas.microsoft.com/office/drawing/2014/main" id="{F1D0B1E6-620C-0A49-4F45-B32AED6BF367}"/>
              </a:ext>
            </a:extLst>
          </p:cNvPr>
          <p:cNvSpPr txBox="1"/>
          <p:nvPr/>
        </p:nvSpPr>
        <p:spPr>
          <a:xfrm>
            <a:off x="9557572" y="5442889"/>
            <a:ext cx="850981" cy="3093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kumimoji="1" lang="zh-CN" altLang="en-US" sz="90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数据中心</a:t>
            </a:r>
            <a:endParaRPr kumimoji="1" lang="en-US" altLang="zh-CN" sz="900">
              <a:solidFill>
                <a:srgbClr val="1F2128">
                  <a:lumMod val="75000"/>
                  <a:lumOff val="25000"/>
                </a:srgbClr>
              </a:solidFill>
              <a:latin typeface="微软雅黑"/>
            </a:endParaRPr>
          </a:p>
          <a:p>
            <a:pPr algn="ctr"/>
            <a:r>
              <a:rPr kumimoji="1" lang="en-US" altLang="zh-CN" sz="70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Data</a:t>
            </a:r>
            <a:r>
              <a:rPr kumimoji="1" lang="zh-CN" altLang="en-US" sz="70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 </a:t>
            </a:r>
            <a:r>
              <a:rPr kumimoji="1" lang="en-US" altLang="zh-CN" sz="70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Center</a:t>
            </a:r>
            <a:endParaRPr kumimoji="1" lang="zh-CN" altLang="en-US" sz="700">
              <a:solidFill>
                <a:srgbClr val="1F2128">
                  <a:lumMod val="75000"/>
                  <a:lumOff val="25000"/>
                </a:srgbClr>
              </a:solidFill>
              <a:latin typeface="微软雅黑"/>
            </a:endParaRPr>
          </a:p>
        </p:txBody>
      </p:sp>
      <p:sp>
        <p:nvSpPr>
          <p:cNvPr id="86" name="文本框 40">
            <a:extLst>
              <a:ext uri="{FF2B5EF4-FFF2-40B4-BE49-F238E27FC236}">
                <a16:creationId xmlns:a16="http://schemas.microsoft.com/office/drawing/2014/main" id="{E38F6227-02F7-0511-D25A-B1C3080D7AD2}"/>
              </a:ext>
            </a:extLst>
          </p:cNvPr>
          <p:cNvSpPr txBox="1"/>
          <p:nvPr/>
        </p:nvSpPr>
        <p:spPr>
          <a:xfrm>
            <a:off x="8576230" y="5442889"/>
            <a:ext cx="850981" cy="3093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kumimoji="1" lang="zh-CN" altLang="en-US" sz="90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公有云</a:t>
            </a:r>
            <a:endParaRPr kumimoji="1" lang="en-US" altLang="zh-CN" sz="900">
              <a:solidFill>
                <a:srgbClr val="1F2128">
                  <a:lumMod val="75000"/>
                  <a:lumOff val="25000"/>
                </a:srgbClr>
              </a:solidFill>
              <a:latin typeface="微软雅黑"/>
            </a:endParaRPr>
          </a:p>
          <a:p>
            <a:pPr algn="ctr"/>
            <a:r>
              <a:rPr kumimoji="1" lang="en-US" altLang="zh-CN" sz="70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Public</a:t>
            </a:r>
            <a:r>
              <a:rPr kumimoji="1" lang="zh-CN" altLang="en-US" sz="70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 </a:t>
            </a:r>
            <a:r>
              <a:rPr kumimoji="1" lang="en-US" altLang="zh-CN" sz="700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Cloud</a:t>
            </a:r>
            <a:endParaRPr kumimoji="1" lang="zh-CN" altLang="en-US" sz="700">
              <a:solidFill>
                <a:srgbClr val="1F2128">
                  <a:lumMod val="75000"/>
                  <a:lumOff val="25000"/>
                </a:srgbClr>
              </a:solidFill>
              <a:latin typeface="微软雅黑"/>
            </a:endParaRPr>
          </a:p>
        </p:txBody>
      </p:sp>
      <p:cxnSp>
        <p:nvCxnSpPr>
          <p:cNvPr id="87" name="直线箭头连接符 41">
            <a:extLst>
              <a:ext uri="{FF2B5EF4-FFF2-40B4-BE49-F238E27FC236}">
                <a16:creationId xmlns:a16="http://schemas.microsoft.com/office/drawing/2014/main" id="{D4CB24B1-A5A8-60E6-B241-87A0BCA4761D}"/>
              </a:ext>
            </a:extLst>
          </p:cNvPr>
          <p:cNvCxnSpPr>
            <a:cxnSpLocks/>
            <a:stCxn id="64" idx="2"/>
            <a:endCxn id="78" idx="0"/>
          </p:cNvCxnSpPr>
          <p:nvPr/>
        </p:nvCxnSpPr>
        <p:spPr>
          <a:xfrm flipH="1">
            <a:off x="8976715" y="3429000"/>
            <a:ext cx="276937" cy="707572"/>
          </a:xfrm>
          <a:prstGeom prst="straightConnector1">
            <a:avLst/>
          </a:prstGeom>
          <a:noFill/>
          <a:ln w="6350" cap="flat" cmpd="sng" algn="ctr">
            <a:solidFill>
              <a:srgbClr val="1F2128">
                <a:lumMod val="75000"/>
                <a:lumOff val="25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88" name="直线箭头连接符 42">
            <a:extLst>
              <a:ext uri="{FF2B5EF4-FFF2-40B4-BE49-F238E27FC236}">
                <a16:creationId xmlns:a16="http://schemas.microsoft.com/office/drawing/2014/main" id="{B532E8AB-A160-F009-BE05-694AD4E202A4}"/>
              </a:ext>
            </a:extLst>
          </p:cNvPr>
          <p:cNvCxnSpPr>
            <a:cxnSpLocks/>
            <a:stCxn id="60" idx="2"/>
            <a:endCxn id="79" idx="0"/>
          </p:cNvCxnSpPr>
          <p:nvPr/>
        </p:nvCxnSpPr>
        <p:spPr>
          <a:xfrm>
            <a:off x="9940590" y="3429000"/>
            <a:ext cx="7711" cy="707572"/>
          </a:xfrm>
          <a:prstGeom prst="straightConnector1">
            <a:avLst/>
          </a:prstGeom>
          <a:noFill/>
          <a:ln w="6350" cap="flat" cmpd="sng" algn="ctr">
            <a:solidFill>
              <a:srgbClr val="1F2128">
                <a:lumMod val="75000"/>
                <a:lumOff val="25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89" name="直线箭头连接符 43">
            <a:extLst>
              <a:ext uri="{FF2B5EF4-FFF2-40B4-BE49-F238E27FC236}">
                <a16:creationId xmlns:a16="http://schemas.microsoft.com/office/drawing/2014/main" id="{B617DBED-CBBE-DA11-E5EB-E20755CACBBA}"/>
              </a:ext>
            </a:extLst>
          </p:cNvPr>
          <p:cNvCxnSpPr>
            <a:cxnSpLocks/>
            <a:stCxn id="55" idx="2"/>
            <a:endCxn id="80" idx="0"/>
          </p:cNvCxnSpPr>
          <p:nvPr/>
        </p:nvCxnSpPr>
        <p:spPr>
          <a:xfrm>
            <a:off x="10619981" y="3429000"/>
            <a:ext cx="354855" cy="707572"/>
          </a:xfrm>
          <a:prstGeom prst="straightConnector1">
            <a:avLst/>
          </a:prstGeom>
          <a:noFill/>
          <a:ln w="6350" cap="flat" cmpd="sng" algn="ctr">
            <a:solidFill>
              <a:srgbClr val="1F2128">
                <a:lumMod val="75000"/>
                <a:lumOff val="25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0" name="直线连接符 44">
            <a:extLst>
              <a:ext uri="{FF2B5EF4-FFF2-40B4-BE49-F238E27FC236}">
                <a16:creationId xmlns:a16="http://schemas.microsoft.com/office/drawing/2014/main" id="{9D5E7979-E21E-FEC5-59DD-17BDE455C0EA}"/>
              </a:ext>
            </a:extLst>
          </p:cNvPr>
          <p:cNvCxnSpPr>
            <a:cxnSpLocks/>
            <a:stCxn id="78" idx="3"/>
            <a:endCxn id="79" idx="1"/>
          </p:cNvCxnSpPr>
          <p:nvPr/>
        </p:nvCxnSpPr>
        <p:spPr>
          <a:xfrm>
            <a:off x="9150336" y="4309697"/>
            <a:ext cx="624343" cy="0"/>
          </a:xfrm>
          <a:prstGeom prst="line">
            <a:avLst/>
          </a:prstGeom>
          <a:noFill/>
          <a:ln w="6350" cap="flat" cmpd="sng" algn="ctr">
            <a:solidFill>
              <a:srgbClr val="1F2128">
                <a:lumMod val="75000"/>
                <a:lumOff val="25000"/>
              </a:srgbClr>
            </a:solidFill>
            <a:prstDash val="solid"/>
            <a:miter lim="800000"/>
          </a:ln>
          <a:effectLst/>
        </p:spPr>
      </p:cxnSp>
      <p:cxnSp>
        <p:nvCxnSpPr>
          <p:cNvPr id="91" name="直线连接符 45">
            <a:extLst>
              <a:ext uri="{FF2B5EF4-FFF2-40B4-BE49-F238E27FC236}">
                <a16:creationId xmlns:a16="http://schemas.microsoft.com/office/drawing/2014/main" id="{9A963D72-C900-EFCC-EE18-ED7A7C85C80D}"/>
              </a:ext>
            </a:extLst>
          </p:cNvPr>
          <p:cNvCxnSpPr>
            <a:cxnSpLocks/>
            <a:stCxn id="79" idx="3"/>
            <a:endCxn id="80" idx="1"/>
          </p:cNvCxnSpPr>
          <p:nvPr/>
        </p:nvCxnSpPr>
        <p:spPr>
          <a:xfrm>
            <a:off x="10121922" y="4309697"/>
            <a:ext cx="679292" cy="0"/>
          </a:xfrm>
          <a:prstGeom prst="line">
            <a:avLst/>
          </a:prstGeom>
          <a:noFill/>
          <a:ln w="6350" cap="flat" cmpd="sng" algn="ctr">
            <a:solidFill>
              <a:srgbClr val="1F2128">
                <a:lumMod val="75000"/>
                <a:lumOff val="25000"/>
              </a:srgbClr>
            </a:solidFill>
            <a:prstDash val="solid"/>
            <a:miter lim="800000"/>
          </a:ln>
          <a:effectLst/>
        </p:spPr>
      </p:cxnSp>
      <p:cxnSp>
        <p:nvCxnSpPr>
          <p:cNvPr id="92" name="直线连接符 46">
            <a:extLst>
              <a:ext uri="{FF2B5EF4-FFF2-40B4-BE49-F238E27FC236}">
                <a16:creationId xmlns:a16="http://schemas.microsoft.com/office/drawing/2014/main" id="{5595300B-B187-27E7-5316-8908303171BD}"/>
              </a:ext>
            </a:extLst>
          </p:cNvPr>
          <p:cNvCxnSpPr>
            <a:cxnSpLocks/>
            <a:stCxn id="83" idx="0"/>
            <a:endCxn id="80" idx="2"/>
          </p:cNvCxnSpPr>
          <p:nvPr/>
        </p:nvCxnSpPr>
        <p:spPr>
          <a:xfrm flipV="1">
            <a:off x="10973961" y="4482822"/>
            <a:ext cx="875" cy="585137"/>
          </a:xfrm>
          <a:prstGeom prst="line">
            <a:avLst/>
          </a:prstGeom>
          <a:noFill/>
          <a:ln w="6350" cap="flat" cmpd="sng" algn="ctr">
            <a:solidFill>
              <a:srgbClr val="1F2128">
                <a:lumMod val="75000"/>
                <a:lumOff val="25000"/>
              </a:srgbClr>
            </a:solidFill>
            <a:prstDash val="solid"/>
            <a:miter lim="800000"/>
          </a:ln>
          <a:effectLst/>
        </p:spPr>
      </p:cxnSp>
      <p:cxnSp>
        <p:nvCxnSpPr>
          <p:cNvPr id="93" name="直线连接符 47">
            <a:extLst>
              <a:ext uri="{FF2B5EF4-FFF2-40B4-BE49-F238E27FC236}">
                <a16:creationId xmlns:a16="http://schemas.microsoft.com/office/drawing/2014/main" id="{BA3949D9-80A5-1270-C0EC-3B694C36CBDC}"/>
              </a:ext>
            </a:extLst>
          </p:cNvPr>
          <p:cNvCxnSpPr>
            <a:cxnSpLocks/>
            <a:stCxn id="82" idx="0"/>
            <a:endCxn id="79" idx="2"/>
          </p:cNvCxnSpPr>
          <p:nvPr/>
        </p:nvCxnSpPr>
        <p:spPr>
          <a:xfrm flipV="1">
            <a:off x="9948301" y="4482822"/>
            <a:ext cx="0" cy="614978"/>
          </a:xfrm>
          <a:prstGeom prst="line">
            <a:avLst/>
          </a:prstGeom>
          <a:noFill/>
          <a:ln w="6350" cap="flat" cmpd="sng" algn="ctr">
            <a:solidFill>
              <a:srgbClr val="1F2128">
                <a:lumMod val="75000"/>
                <a:lumOff val="25000"/>
              </a:srgbClr>
            </a:solidFill>
            <a:prstDash val="solid"/>
            <a:miter lim="800000"/>
          </a:ln>
          <a:effectLst/>
        </p:spPr>
      </p:cxnSp>
      <p:sp>
        <p:nvSpPr>
          <p:cNvPr id="94" name="文本框 48">
            <a:extLst>
              <a:ext uri="{FF2B5EF4-FFF2-40B4-BE49-F238E27FC236}">
                <a16:creationId xmlns:a16="http://schemas.microsoft.com/office/drawing/2014/main" id="{AC7842C0-BCD4-0F35-8649-99A181368AB6}"/>
              </a:ext>
            </a:extLst>
          </p:cNvPr>
          <p:cNvSpPr txBox="1"/>
          <p:nvPr/>
        </p:nvSpPr>
        <p:spPr>
          <a:xfrm>
            <a:off x="11244336" y="5158934"/>
            <a:ext cx="794918" cy="379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050" b="1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接入层</a:t>
            </a:r>
            <a:endParaRPr kumimoji="1" lang="en-US" altLang="zh-CN" sz="1050" b="1">
              <a:solidFill>
                <a:srgbClr val="1F2128">
                  <a:lumMod val="75000"/>
                  <a:lumOff val="25000"/>
                </a:srgbClr>
              </a:solidFill>
              <a:latin typeface="微软雅黑"/>
            </a:endParaRPr>
          </a:p>
          <a:p>
            <a:pPr algn="r"/>
            <a:r>
              <a:rPr kumimoji="1" lang="en-US" altLang="zh-CN" sz="1050">
                <a:solidFill>
                  <a:srgbClr val="1F2128">
                    <a:lumMod val="75000"/>
                    <a:lumOff val="25000"/>
                  </a:srgb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Access</a:t>
            </a:r>
            <a:endParaRPr kumimoji="1" lang="zh-CN" altLang="en-US" sz="1050">
              <a:solidFill>
                <a:srgbClr val="1F2128">
                  <a:lumMod val="75000"/>
                  <a:lumOff val="25000"/>
                </a:srgbClr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95" name="文本框 49">
            <a:extLst>
              <a:ext uri="{FF2B5EF4-FFF2-40B4-BE49-F238E27FC236}">
                <a16:creationId xmlns:a16="http://schemas.microsoft.com/office/drawing/2014/main" id="{36A087F4-E1F6-A71E-0FC7-9A23700812AC}"/>
              </a:ext>
            </a:extLst>
          </p:cNvPr>
          <p:cNvSpPr txBox="1"/>
          <p:nvPr/>
        </p:nvSpPr>
        <p:spPr>
          <a:xfrm>
            <a:off x="11244336" y="4136724"/>
            <a:ext cx="794918" cy="4154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kumimoji="1" lang="zh-CN" altLang="en-US" sz="1050" b="1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转发层</a:t>
            </a:r>
            <a:endParaRPr kumimoji="1" lang="en-US" altLang="zh-CN" sz="1050" b="1">
              <a:solidFill>
                <a:srgbClr val="1F2128">
                  <a:lumMod val="75000"/>
                  <a:lumOff val="25000"/>
                </a:srgbClr>
              </a:solidFill>
              <a:latin typeface="微软雅黑"/>
            </a:endParaRPr>
          </a:p>
          <a:p>
            <a:pPr algn="r"/>
            <a:r>
              <a:rPr kumimoji="1" lang="en-US" altLang="zh-CN" sz="1050">
                <a:solidFill>
                  <a:srgbClr val="1F2128">
                    <a:lumMod val="75000"/>
                    <a:lumOff val="25000"/>
                  </a:srgbClr>
                </a:solidFill>
                <a:latin typeface="PingFang SC" panose="020B0400000000000000" pitchFamily="34" charset="-122"/>
                <a:ea typeface="PingFang SC"/>
              </a:rPr>
              <a:t>Switch</a:t>
            </a:r>
            <a:endParaRPr kumimoji="1" lang="zh-CN" altLang="en-US" sz="1050">
              <a:solidFill>
                <a:srgbClr val="1F2128">
                  <a:lumMod val="75000"/>
                  <a:lumOff val="25000"/>
                </a:srgbClr>
              </a:solidFill>
              <a:latin typeface="PingFang SC" panose="020B0400000000000000" pitchFamily="34" charset="-122"/>
              <a:ea typeface="PingFang SC"/>
            </a:endParaRPr>
          </a:p>
        </p:txBody>
      </p:sp>
      <p:sp>
        <p:nvSpPr>
          <p:cNvPr id="96" name="文本框 50">
            <a:extLst>
              <a:ext uri="{FF2B5EF4-FFF2-40B4-BE49-F238E27FC236}">
                <a16:creationId xmlns:a16="http://schemas.microsoft.com/office/drawing/2014/main" id="{1CDC9A79-EB9C-4611-49E9-E3704A9772B1}"/>
              </a:ext>
            </a:extLst>
          </p:cNvPr>
          <p:cNvSpPr txBox="1"/>
          <p:nvPr/>
        </p:nvSpPr>
        <p:spPr>
          <a:xfrm>
            <a:off x="11128845" y="2103241"/>
            <a:ext cx="8880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050" b="1">
                <a:solidFill>
                  <a:srgbClr val="1F2128">
                    <a:lumMod val="75000"/>
                    <a:lumOff val="25000"/>
                  </a:srgbClr>
                </a:solidFill>
                <a:latin typeface="微软雅黑"/>
              </a:rPr>
              <a:t>控制器</a:t>
            </a:r>
            <a:endParaRPr kumimoji="1" lang="en-US" altLang="zh-CN" sz="1050" b="1">
              <a:solidFill>
                <a:srgbClr val="1F2128">
                  <a:lumMod val="75000"/>
                  <a:lumOff val="25000"/>
                </a:srgbClr>
              </a:solidFill>
              <a:latin typeface="微软雅黑"/>
            </a:endParaRPr>
          </a:p>
          <a:p>
            <a:pPr algn="r"/>
            <a:r>
              <a:rPr kumimoji="1" lang="en-US" altLang="zh-CN" sz="1050">
                <a:solidFill>
                  <a:srgbClr val="1F2128">
                    <a:lumMod val="75000"/>
                    <a:lumOff val="25000"/>
                  </a:srgbClr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Controller</a:t>
            </a:r>
            <a:endParaRPr kumimoji="1" lang="zh-CN" altLang="en-US" sz="1050">
              <a:solidFill>
                <a:srgbClr val="1F2128">
                  <a:lumMod val="75000"/>
                  <a:lumOff val="25000"/>
                </a:srgbClr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cxnSp>
        <p:nvCxnSpPr>
          <p:cNvPr id="97" name="直接连接符 47">
            <a:extLst>
              <a:ext uri="{FF2B5EF4-FFF2-40B4-BE49-F238E27FC236}">
                <a16:creationId xmlns:a16="http://schemas.microsoft.com/office/drawing/2014/main" id="{13C5AE69-AD5F-A21E-AB19-0D42FE684086}"/>
              </a:ext>
            </a:extLst>
          </p:cNvPr>
          <p:cNvCxnSpPr>
            <a:cxnSpLocks/>
          </p:cNvCxnSpPr>
          <p:nvPr/>
        </p:nvCxnSpPr>
        <p:spPr>
          <a:xfrm>
            <a:off x="8532437" y="3839428"/>
            <a:ext cx="3597901" cy="0"/>
          </a:xfrm>
          <a:prstGeom prst="line">
            <a:avLst/>
          </a:prstGeom>
          <a:noFill/>
          <a:ln w="12700" cap="flat" cmpd="sng" algn="ctr">
            <a:solidFill>
              <a:srgbClr val="1F2128">
                <a:lumMod val="25000"/>
                <a:lumOff val="75000"/>
              </a:srgbClr>
            </a:solidFill>
            <a:prstDash val="sysDot"/>
            <a:miter lim="800000"/>
            <a:headEnd type="none"/>
          </a:ln>
          <a:effectLst/>
        </p:spPr>
      </p:cxnSp>
      <p:pic>
        <p:nvPicPr>
          <p:cNvPr id="98" name="图片 3">
            <a:extLst>
              <a:ext uri="{FF2B5EF4-FFF2-40B4-BE49-F238E27FC236}">
                <a16:creationId xmlns:a16="http://schemas.microsoft.com/office/drawing/2014/main" id="{633D7DE3-0B02-247A-0128-A849A951F43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60172" y="843070"/>
            <a:ext cx="8369300" cy="5092700"/>
          </a:xfrm>
          <a:prstGeom prst="rect">
            <a:avLst/>
          </a:prstGeom>
        </p:spPr>
      </p:pic>
      <p:cxnSp>
        <p:nvCxnSpPr>
          <p:cNvPr id="99" name="直线连接符 47">
            <a:extLst>
              <a:ext uri="{FF2B5EF4-FFF2-40B4-BE49-F238E27FC236}">
                <a16:creationId xmlns:a16="http://schemas.microsoft.com/office/drawing/2014/main" id="{BD171749-EDD6-6082-2859-DB91DC7783A5}"/>
              </a:ext>
            </a:extLst>
          </p:cNvPr>
          <p:cNvCxnSpPr>
            <a:cxnSpLocks/>
            <a:stCxn id="81" idx="0"/>
            <a:endCxn id="78" idx="2"/>
          </p:cNvCxnSpPr>
          <p:nvPr/>
        </p:nvCxnSpPr>
        <p:spPr>
          <a:xfrm flipV="1">
            <a:off x="8976715" y="4482822"/>
            <a:ext cx="0" cy="614979"/>
          </a:xfrm>
          <a:prstGeom prst="line">
            <a:avLst/>
          </a:prstGeom>
          <a:noFill/>
          <a:ln w="6350" cap="flat" cmpd="sng" algn="ctr">
            <a:solidFill>
              <a:srgbClr val="1F2128">
                <a:lumMod val="75000"/>
                <a:lumOff val="25000"/>
              </a:srgbClr>
            </a:solidFill>
            <a:prstDash val="solid"/>
            <a:miter lim="800000"/>
          </a:ln>
          <a:effectLst/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1011051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433639C-B2CA-2DC1-FAEF-017BD4457AC8}"/>
              </a:ext>
            </a:extLst>
          </p:cNvPr>
          <p:cNvSpPr txBox="1">
            <a:spLocks/>
          </p:cNvSpPr>
          <p:nvPr/>
        </p:nvSpPr>
        <p:spPr>
          <a:xfrm>
            <a:off x="687657" y="1252855"/>
            <a:ext cx="5064415" cy="2092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zh-CN" altLang="en-US" sz="4800" b="0" i="0" kern="1200">
                <a:solidFill>
                  <a:schemeClr val="accent1"/>
                </a:solidFill>
                <a:latin typeface="+mj-ea"/>
                <a:ea typeface="+mj-ea"/>
                <a:cs typeface="Open Sans" panose="020B0606030504020204" pitchFamily="34" charset="0"/>
              </a:defRPr>
            </a:lvl1pPr>
          </a:lstStyle>
          <a:p>
            <a:r>
              <a:rPr lang="zh-CN" altLang="en-US" sz="3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如何利用遍布全球的边缘节点优化用户体验？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58356F52-CD58-0958-2185-1B19A8CA0842}"/>
              </a:ext>
            </a:extLst>
          </p:cNvPr>
          <p:cNvSpPr txBox="1">
            <a:spLocks/>
          </p:cNvSpPr>
          <p:nvPr/>
        </p:nvSpPr>
        <p:spPr>
          <a:xfrm>
            <a:off x="687657" y="3358929"/>
            <a:ext cx="5273039" cy="24567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lang="zh-CN" altLang="en-US" sz="4800" b="0" i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  <a:ea typeface="+mn-ea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2400" b="0" i="0" kern="1200" smtClean="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2000" b="0" i="0" kern="1200" smtClean="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1800" b="0" i="0" kern="1200" smtClean="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1800" b="0" i="0" kern="1200" dirty="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以覆盖全球的超高密度、超高速连接，结合安全防护，并采用专线网络和智能路由技术的全球计算节点，使用户能够通过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API/SDK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等方式快速接入最近的边缘节点来实现最佳的本地用户覆盖，消除了全球跨国访问中用户经常遇到的延迟和卡顿，为全球客户提供优质的互联网服务。</a:t>
            </a:r>
            <a:b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PingFang SC" charset="-122"/>
            </a:endParaRP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4E8803FD-181D-4E14-010A-C3D4EC894350}"/>
              </a:ext>
            </a:extLst>
          </p:cNvPr>
          <p:cNvSpPr txBox="1">
            <a:spLocks/>
          </p:cNvSpPr>
          <p:nvPr/>
        </p:nvSpPr>
        <p:spPr>
          <a:xfrm>
            <a:off x="6633911" y="894080"/>
            <a:ext cx="4223253" cy="52895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lang="zh-CN" altLang="en-US" sz="3600" b="0" i="0" kern="120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  <a:ea typeface="+mn-ea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32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28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24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lang="zh-CN" altLang="en-US" sz="24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2176463" algn="l"/>
              </a:tabLst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就近接入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2176463" algn="l"/>
              </a:tabLst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弹性伸缩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2176463" algn="l"/>
              </a:tabLst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全球专线连接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2176463" algn="l"/>
              </a:tabLst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安全可靠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2176463" algn="l"/>
              </a:tabLst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API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SDK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9905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4">
            <a:extLst>
              <a:ext uri="{FF2B5EF4-FFF2-40B4-BE49-F238E27FC236}">
                <a16:creationId xmlns:a16="http://schemas.microsoft.com/office/drawing/2014/main" id="{8AF0C1EF-20D2-5C1D-FBE3-B20DC556E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130" y="1318261"/>
            <a:ext cx="7308201" cy="4711700"/>
          </a:xfrm>
          <a:prstGeom prst="rect">
            <a:avLst/>
          </a:prstGeom>
        </p:spPr>
      </p:pic>
      <p:pic>
        <p:nvPicPr>
          <p:cNvPr id="7" name="图片 6" descr="底图"/>
          <p:cNvPicPr>
            <a:picLocks noChangeAspect="1"/>
          </p:cNvPicPr>
          <p:nvPr/>
        </p:nvPicPr>
        <p:blipFill>
          <a:blip r:embed="rId4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15" name="文本框 13">
            <a:extLst>
              <a:ext uri="{FF2B5EF4-FFF2-40B4-BE49-F238E27FC236}">
                <a16:creationId xmlns:a16="http://schemas.microsoft.com/office/drawing/2014/main" id="{3D1CA7AD-29A8-F2C2-8DE5-D83DE1745B68}"/>
              </a:ext>
            </a:extLst>
          </p:cNvPr>
          <p:cNvSpPr txBox="1"/>
          <p:nvPr/>
        </p:nvSpPr>
        <p:spPr>
          <a:xfrm>
            <a:off x="7934679" y="162555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>
                <a:solidFill>
                  <a:srgbClr val="1FB4FF"/>
                </a:solidFill>
                <a:latin typeface="Microsoft YaHei" panose="020B0503020204020204" pitchFamily="34" charset="-122"/>
              </a:rPr>
              <a:t>行业场景</a:t>
            </a:r>
          </a:p>
        </p:txBody>
      </p:sp>
      <p:sp>
        <p:nvSpPr>
          <p:cNvPr id="16" name="文本框 14">
            <a:extLst>
              <a:ext uri="{FF2B5EF4-FFF2-40B4-BE49-F238E27FC236}">
                <a16:creationId xmlns:a16="http://schemas.microsoft.com/office/drawing/2014/main" id="{DD20DB89-4118-901D-6555-2A38FB937DF4}"/>
              </a:ext>
            </a:extLst>
          </p:cNvPr>
          <p:cNvSpPr txBox="1"/>
          <p:nvPr/>
        </p:nvSpPr>
        <p:spPr>
          <a:xfrm>
            <a:off x="7934679" y="3082483"/>
            <a:ext cx="1107996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dirty="0">
                <a:solidFill>
                  <a:srgbClr val="09C4FF"/>
                </a:solidFill>
                <a:latin typeface="Open Sans Light"/>
              </a:rPr>
              <a:t>技术优势</a:t>
            </a:r>
            <a:endParaRPr lang="en-US" altLang="zh-CN" dirty="0">
              <a:solidFill>
                <a:srgbClr val="09C4FF"/>
              </a:solidFill>
              <a:latin typeface="Open Sans Light"/>
            </a:endParaRPr>
          </a:p>
        </p:txBody>
      </p:sp>
      <p:sp>
        <p:nvSpPr>
          <p:cNvPr id="17" name="文本框 17">
            <a:extLst>
              <a:ext uri="{FF2B5EF4-FFF2-40B4-BE49-F238E27FC236}">
                <a16:creationId xmlns:a16="http://schemas.microsoft.com/office/drawing/2014/main" id="{8D033156-6E06-74C8-EBC9-7CF0E13A5D8C}"/>
              </a:ext>
            </a:extLst>
          </p:cNvPr>
          <p:cNvSpPr txBox="1"/>
          <p:nvPr/>
        </p:nvSpPr>
        <p:spPr>
          <a:xfrm>
            <a:off x="7934678" y="1994890"/>
            <a:ext cx="2531462" cy="890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 Light"/>
              </a:rPr>
              <a:t>用户源放欧美公有云上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 Light"/>
              </a:rPr>
              <a:t>业务需要高速、实时与源交互</a:t>
            </a:r>
            <a:endParaRPr lang="en-US" altLang="zh-CN" sz="1200" dirty="0">
              <a:solidFill>
                <a:srgbClr val="1F2128">
                  <a:lumMod val="75000"/>
                  <a:lumOff val="25000"/>
                </a:srgbClr>
              </a:solidFill>
              <a:latin typeface="Open Sans Ligh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 Light"/>
              </a:rPr>
              <a:t>对时延和速度有较高的要求</a:t>
            </a:r>
            <a:endParaRPr kumimoji="1" lang="zh-CN" altLang="en-US" sz="1200" dirty="0">
              <a:solidFill>
                <a:srgbClr val="1F2128">
                  <a:lumMod val="75000"/>
                  <a:lumOff val="25000"/>
                </a:srgbClr>
              </a:solidFill>
              <a:latin typeface="Microsoft YaHei" panose="020B0503020204020204" pitchFamily="34" charset="-122"/>
            </a:endParaRPr>
          </a:p>
        </p:txBody>
      </p:sp>
      <p:sp>
        <p:nvSpPr>
          <p:cNvPr id="18" name="文本框 18">
            <a:extLst>
              <a:ext uri="{FF2B5EF4-FFF2-40B4-BE49-F238E27FC236}">
                <a16:creationId xmlns:a16="http://schemas.microsoft.com/office/drawing/2014/main" id="{4DB42B45-DD98-0C4C-D038-7C5AE248EDF4}"/>
              </a:ext>
            </a:extLst>
          </p:cNvPr>
          <p:cNvSpPr txBox="1"/>
          <p:nvPr/>
        </p:nvSpPr>
        <p:spPr>
          <a:xfrm>
            <a:off x="7934679" y="3511744"/>
            <a:ext cx="3147015" cy="1724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 Light"/>
              </a:rPr>
              <a:t>直接通过</a:t>
            </a:r>
            <a:r>
              <a:rPr lang="en-US" altLang="zh-CN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 Light"/>
              </a:rPr>
              <a:t>VBR</a:t>
            </a:r>
            <a:r>
              <a:rPr lang="zh-CN" altLang="en-US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 Light"/>
              </a:rPr>
              <a:t>对接多个公有云源站</a:t>
            </a:r>
          </a:p>
          <a:p>
            <a:r>
              <a:rPr lang="zh-CN" altLang="en-US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 Light"/>
              </a:rPr>
              <a:t>中间节点与节点之前全程骨干网络</a:t>
            </a:r>
          </a:p>
          <a:p>
            <a:r>
              <a:rPr lang="zh-CN" altLang="en-US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 Light"/>
              </a:rPr>
              <a:t>通过智能解析和全球调度系统为用户选取最优最近的接入方式</a:t>
            </a:r>
            <a:endParaRPr lang="en-US" altLang="zh-CN" dirty="0">
              <a:solidFill>
                <a:srgbClr val="1F2128">
                  <a:lumMod val="75000"/>
                  <a:lumOff val="25000"/>
                </a:srgbClr>
              </a:solidFill>
              <a:latin typeface="Open Sans Light"/>
            </a:endParaRPr>
          </a:p>
          <a:p>
            <a:r>
              <a:rPr lang="zh-CN" altLang="en-US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 Light"/>
              </a:rPr>
              <a:t>支持</a:t>
            </a:r>
            <a:r>
              <a:rPr lang="en-CN" altLang="zh-CN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 Light"/>
              </a:rPr>
              <a:t>API</a:t>
            </a:r>
            <a:r>
              <a:rPr lang="zh-CN" altLang="en-US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 Light"/>
              </a:rPr>
              <a:t>和</a:t>
            </a:r>
            <a:r>
              <a:rPr lang="en-US" altLang="zh-CN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 Light"/>
              </a:rPr>
              <a:t>SDK</a:t>
            </a:r>
            <a:r>
              <a:rPr lang="zh-CN" altLang="en-US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 Light"/>
              </a:rPr>
              <a:t>的方式快速在边缘无限创建通道以连接端点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B32D35-F441-52CE-F24A-8566C1C47DAF}"/>
              </a:ext>
            </a:extLst>
          </p:cNvPr>
          <p:cNvSpPr txBox="1"/>
          <p:nvPr/>
        </p:nvSpPr>
        <p:spPr>
          <a:xfrm>
            <a:off x="1528091" y="2951678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1100" dirty="0">
                <a:solidFill>
                  <a:srgbClr val="002060"/>
                </a:solidFill>
                <a:latin typeface="+mn-ea"/>
              </a:rPr>
              <a:t>客户源站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02B3FE-57D0-0407-ED75-4A5AC43D4ADE}"/>
              </a:ext>
            </a:extLst>
          </p:cNvPr>
          <p:cNvSpPr txBox="1"/>
          <p:nvPr/>
        </p:nvSpPr>
        <p:spPr>
          <a:xfrm>
            <a:off x="3969560" y="2754778"/>
            <a:ext cx="8451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1100" dirty="0">
                <a:solidFill>
                  <a:srgbClr val="002060"/>
                </a:solidFill>
                <a:latin typeface="+mn-ea"/>
              </a:rPr>
              <a:t>欧美</a:t>
            </a:r>
            <a:r>
              <a:rPr lang="zh-CN" altLang="en-US" sz="1100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CN" sz="1100" dirty="0">
                <a:solidFill>
                  <a:srgbClr val="002060"/>
                </a:solidFill>
                <a:latin typeface="+mn-ea"/>
              </a:rPr>
              <a:t>Edge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29CD3D-3D8E-76D8-71C6-918A56A3900E}"/>
              </a:ext>
            </a:extLst>
          </p:cNvPr>
          <p:cNvSpPr txBox="1"/>
          <p:nvPr/>
        </p:nvSpPr>
        <p:spPr>
          <a:xfrm>
            <a:off x="6095682" y="2754778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1100" dirty="0">
                <a:solidFill>
                  <a:srgbClr val="002060"/>
                </a:solidFill>
                <a:latin typeface="+mn-ea"/>
              </a:rPr>
              <a:t>中国用户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D853BD-871F-9603-BDDC-085FE877D84E}"/>
              </a:ext>
            </a:extLst>
          </p:cNvPr>
          <p:cNvSpPr txBox="1"/>
          <p:nvPr/>
        </p:nvSpPr>
        <p:spPr>
          <a:xfrm>
            <a:off x="6095682" y="4815758"/>
            <a:ext cx="8451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1100" dirty="0">
                <a:solidFill>
                  <a:srgbClr val="002060"/>
                </a:solidFill>
                <a:latin typeface="+mn-ea"/>
              </a:rPr>
              <a:t>中国 Edge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E5FE07-1426-10DA-1A9F-AC0CC2747A5B}"/>
              </a:ext>
            </a:extLst>
          </p:cNvPr>
          <p:cNvSpPr txBox="1"/>
          <p:nvPr/>
        </p:nvSpPr>
        <p:spPr>
          <a:xfrm>
            <a:off x="2044297" y="4815758"/>
            <a:ext cx="8451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1100" dirty="0">
                <a:solidFill>
                  <a:srgbClr val="002060"/>
                </a:solidFill>
                <a:latin typeface="+mn-ea"/>
              </a:rPr>
              <a:t>中东 Edge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8EA7F1-F47C-A279-CFBE-048C0F1A7D10}"/>
              </a:ext>
            </a:extLst>
          </p:cNvPr>
          <p:cNvSpPr txBox="1"/>
          <p:nvPr/>
        </p:nvSpPr>
        <p:spPr>
          <a:xfrm>
            <a:off x="682988" y="4816905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1100" dirty="0">
                <a:solidFill>
                  <a:srgbClr val="002060"/>
                </a:solidFill>
                <a:latin typeface="+mn-ea"/>
              </a:rPr>
              <a:t>中东用户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F8AA8E-530A-1BDD-365A-141B48EE41C4}"/>
              </a:ext>
            </a:extLst>
          </p:cNvPr>
          <p:cNvSpPr txBox="1"/>
          <p:nvPr/>
        </p:nvSpPr>
        <p:spPr>
          <a:xfrm>
            <a:off x="2952635" y="2527712"/>
            <a:ext cx="437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VBR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E5F120-189C-0724-25C4-ED30EF03DB11}"/>
              </a:ext>
            </a:extLst>
          </p:cNvPr>
          <p:cNvSpPr txBox="1"/>
          <p:nvPr/>
        </p:nvSpPr>
        <p:spPr>
          <a:xfrm>
            <a:off x="3049728" y="431378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1000" dirty="0">
                <a:solidFill>
                  <a:srgbClr val="002060"/>
                </a:solidFill>
                <a:latin typeface="+mn-ea"/>
              </a:rPr>
              <a:t>骨干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BC777B6-0F3B-391F-1A19-C315A4A2A7C1}"/>
              </a:ext>
            </a:extLst>
          </p:cNvPr>
          <p:cNvSpPr txBox="1"/>
          <p:nvPr/>
        </p:nvSpPr>
        <p:spPr>
          <a:xfrm>
            <a:off x="5411417" y="429490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1000" dirty="0">
                <a:solidFill>
                  <a:srgbClr val="002060"/>
                </a:solidFill>
                <a:latin typeface="+mn-ea"/>
              </a:rPr>
              <a:t>骨干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6C6C86-865F-94F0-77EE-3544ED55AEBA}"/>
              </a:ext>
            </a:extLst>
          </p:cNvPr>
          <p:cNvSpPr txBox="1"/>
          <p:nvPr/>
        </p:nvSpPr>
        <p:spPr>
          <a:xfrm>
            <a:off x="4324160" y="333883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1000" dirty="0">
                <a:solidFill>
                  <a:srgbClr val="002060"/>
                </a:solidFill>
                <a:latin typeface="+mn-ea"/>
              </a:rPr>
              <a:t>骨干</a:t>
            </a:r>
          </a:p>
        </p:txBody>
      </p:sp>
      <p:sp>
        <p:nvSpPr>
          <p:cNvPr id="31" name="标题 1">
            <a:extLst>
              <a:ext uri="{FF2B5EF4-FFF2-40B4-BE49-F238E27FC236}">
                <a16:creationId xmlns:a16="http://schemas.microsoft.com/office/drawing/2014/main" id="{2F2E936A-3B34-B8E0-0931-4E0B0C446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210" y="165735"/>
            <a:ext cx="10968990" cy="447675"/>
          </a:xfrm>
        </p:spPr>
        <p:txBody>
          <a:bodyPr/>
          <a:lstStyle/>
          <a:p>
            <a:pPr algn="l"/>
            <a:r>
              <a:rPr lang="zh-CN" altLang="en-US" sz="2000" dirty="0">
                <a:gradFill>
                  <a:gsLst>
                    <a:gs pos="0">
                      <a:srgbClr val="14CD68"/>
                    </a:gs>
                    <a:gs pos="100000">
                      <a:srgbClr val="05DBE3"/>
                    </a:gs>
                  </a:gsLst>
                  <a:lin scaled="0"/>
                </a:gradFill>
              </a:rPr>
              <a:t>利用遍布全球边缘节点的覆盖快速连接和组网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016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7210" y="165735"/>
            <a:ext cx="10968990" cy="447675"/>
          </a:xfrm>
        </p:spPr>
        <p:txBody>
          <a:bodyPr>
            <a:normAutofit/>
          </a:bodyPr>
          <a:lstStyle/>
          <a:p>
            <a:pPr algn="l"/>
            <a:r>
              <a:rPr lang="zh-CN" altLang="en-US" sz="2000" dirty="0">
                <a:gradFill>
                  <a:gsLst>
                    <a:gs pos="0">
                      <a:srgbClr val="14CD68"/>
                    </a:gs>
                    <a:gs pos="100000">
                      <a:srgbClr val="05DBE3"/>
                    </a:gs>
                  </a:gsLst>
                  <a:lin scaled="0"/>
                </a:gradFill>
              </a:rPr>
              <a:t>遍布全球的边缘节点提供就近接入，提升用户体验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pic>
        <p:nvPicPr>
          <p:cNvPr id="167" name="Picture 2" descr="See the source image">
            <a:extLst>
              <a:ext uri="{FF2B5EF4-FFF2-40B4-BE49-F238E27FC236}">
                <a16:creationId xmlns:a16="http://schemas.microsoft.com/office/drawing/2014/main" id="{1F782B88-0F50-AE1D-0515-6C67A4A28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" y="1212215"/>
            <a:ext cx="12192000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8" name="组合 4">
            <a:extLst>
              <a:ext uri="{FF2B5EF4-FFF2-40B4-BE49-F238E27FC236}">
                <a16:creationId xmlns:a16="http://schemas.microsoft.com/office/drawing/2014/main" id="{0300F443-ACEF-097D-2768-32F41114BE65}"/>
              </a:ext>
            </a:extLst>
          </p:cNvPr>
          <p:cNvGrpSpPr/>
          <p:nvPr/>
        </p:nvGrpSpPr>
        <p:grpSpPr>
          <a:xfrm>
            <a:off x="4253865" y="3354471"/>
            <a:ext cx="996951" cy="215444"/>
            <a:chOff x="4260850" y="3163014"/>
            <a:chExt cx="996950" cy="215443"/>
          </a:xfrm>
        </p:grpSpPr>
        <p:sp>
          <p:nvSpPr>
            <p:cNvPr id="169" name="椭圆 2">
              <a:extLst>
                <a:ext uri="{FF2B5EF4-FFF2-40B4-BE49-F238E27FC236}">
                  <a16:creationId xmlns:a16="http://schemas.microsoft.com/office/drawing/2014/main" id="{E92AC2A3-89E5-8F6F-5FC7-3E41C5D73FB0}"/>
                </a:ext>
              </a:extLst>
            </p:cNvPr>
            <p:cNvSpPr/>
            <p:nvPr/>
          </p:nvSpPr>
          <p:spPr>
            <a:xfrm>
              <a:off x="4260850" y="3225800"/>
              <a:ext cx="120650" cy="120650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70" name="文本框 3">
              <a:extLst>
                <a:ext uri="{FF2B5EF4-FFF2-40B4-BE49-F238E27FC236}">
                  <a16:creationId xmlns:a16="http://schemas.microsoft.com/office/drawing/2014/main" id="{5DE99489-099F-25FE-1C91-E40A40139BFC}"/>
                </a:ext>
              </a:extLst>
            </p:cNvPr>
            <p:cNvSpPr txBox="1"/>
            <p:nvPr/>
          </p:nvSpPr>
          <p:spPr>
            <a:xfrm>
              <a:off x="4321175" y="3163014"/>
              <a:ext cx="936625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Hong Kong 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171" name="组合 14">
            <a:extLst>
              <a:ext uri="{FF2B5EF4-FFF2-40B4-BE49-F238E27FC236}">
                <a16:creationId xmlns:a16="http://schemas.microsoft.com/office/drawing/2014/main" id="{F9160207-D525-8AF8-4442-B01AFE4DA499}"/>
              </a:ext>
            </a:extLst>
          </p:cNvPr>
          <p:cNvGrpSpPr/>
          <p:nvPr/>
        </p:nvGrpSpPr>
        <p:grpSpPr>
          <a:xfrm>
            <a:off x="999490" y="2356056"/>
            <a:ext cx="996952" cy="215444"/>
            <a:chOff x="4260850" y="3163014"/>
            <a:chExt cx="996952" cy="215443"/>
          </a:xfrm>
        </p:grpSpPr>
        <p:sp>
          <p:nvSpPr>
            <p:cNvPr id="172" name="椭圆 15">
              <a:extLst>
                <a:ext uri="{FF2B5EF4-FFF2-40B4-BE49-F238E27FC236}">
                  <a16:creationId xmlns:a16="http://schemas.microsoft.com/office/drawing/2014/main" id="{DB0A2681-7873-3F4D-81C4-F6AFFD539264}"/>
                </a:ext>
              </a:extLst>
            </p:cNvPr>
            <p:cNvSpPr/>
            <p:nvPr/>
          </p:nvSpPr>
          <p:spPr>
            <a:xfrm>
              <a:off x="4260850" y="3225800"/>
              <a:ext cx="120650" cy="120650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73" name="文本框 16">
              <a:extLst>
                <a:ext uri="{FF2B5EF4-FFF2-40B4-BE49-F238E27FC236}">
                  <a16:creationId xmlns:a16="http://schemas.microsoft.com/office/drawing/2014/main" id="{1C718A5D-60FA-3BE5-9D14-D7685832B2DD}"/>
                </a:ext>
              </a:extLst>
            </p:cNvPr>
            <p:cNvSpPr txBox="1"/>
            <p:nvPr/>
          </p:nvSpPr>
          <p:spPr>
            <a:xfrm>
              <a:off x="4321177" y="3163014"/>
              <a:ext cx="936625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Frankfurt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174" name="组合 18">
            <a:extLst>
              <a:ext uri="{FF2B5EF4-FFF2-40B4-BE49-F238E27FC236}">
                <a16:creationId xmlns:a16="http://schemas.microsoft.com/office/drawing/2014/main" id="{284D99E8-4A15-9358-5E82-B3D120FB8DCF}"/>
              </a:ext>
            </a:extLst>
          </p:cNvPr>
          <p:cNvGrpSpPr/>
          <p:nvPr/>
        </p:nvGrpSpPr>
        <p:grpSpPr>
          <a:xfrm>
            <a:off x="3958985" y="4186188"/>
            <a:ext cx="996951" cy="215444"/>
            <a:chOff x="4260850" y="3163014"/>
            <a:chExt cx="996950" cy="215443"/>
          </a:xfrm>
        </p:grpSpPr>
        <p:sp>
          <p:nvSpPr>
            <p:cNvPr id="175" name="椭圆 19">
              <a:extLst>
                <a:ext uri="{FF2B5EF4-FFF2-40B4-BE49-F238E27FC236}">
                  <a16:creationId xmlns:a16="http://schemas.microsoft.com/office/drawing/2014/main" id="{BE985F4A-5EA4-CDAE-5F98-75368E9D242E}"/>
                </a:ext>
              </a:extLst>
            </p:cNvPr>
            <p:cNvSpPr/>
            <p:nvPr/>
          </p:nvSpPr>
          <p:spPr>
            <a:xfrm>
              <a:off x="4260850" y="3225800"/>
              <a:ext cx="120650" cy="120650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76" name="文本框 20">
              <a:extLst>
                <a:ext uri="{FF2B5EF4-FFF2-40B4-BE49-F238E27FC236}">
                  <a16:creationId xmlns:a16="http://schemas.microsoft.com/office/drawing/2014/main" id="{6F0F8C6B-D5BB-831A-8759-D9FF1E55EC1B}"/>
                </a:ext>
              </a:extLst>
            </p:cNvPr>
            <p:cNvSpPr txBox="1"/>
            <p:nvPr/>
          </p:nvSpPr>
          <p:spPr>
            <a:xfrm>
              <a:off x="4321175" y="3163014"/>
              <a:ext cx="936625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Singapore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177" name="组合 22">
            <a:extLst>
              <a:ext uri="{FF2B5EF4-FFF2-40B4-BE49-F238E27FC236}">
                <a16:creationId xmlns:a16="http://schemas.microsoft.com/office/drawing/2014/main" id="{A1E12EAF-A377-5B98-D504-F388C7AA727F}"/>
              </a:ext>
            </a:extLst>
          </p:cNvPr>
          <p:cNvGrpSpPr/>
          <p:nvPr/>
        </p:nvGrpSpPr>
        <p:grpSpPr>
          <a:xfrm>
            <a:off x="4253865" y="2646857"/>
            <a:ext cx="996951" cy="215444"/>
            <a:chOff x="4260850" y="3163014"/>
            <a:chExt cx="996950" cy="215443"/>
          </a:xfrm>
        </p:grpSpPr>
        <p:sp>
          <p:nvSpPr>
            <p:cNvPr id="178" name="椭圆 23">
              <a:extLst>
                <a:ext uri="{FF2B5EF4-FFF2-40B4-BE49-F238E27FC236}">
                  <a16:creationId xmlns:a16="http://schemas.microsoft.com/office/drawing/2014/main" id="{32F44AAA-9DED-304C-FDFA-2C8BD378B3B6}"/>
                </a:ext>
              </a:extLst>
            </p:cNvPr>
            <p:cNvSpPr/>
            <p:nvPr/>
          </p:nvSpPr>
          <p:spPr>
            <a:xfrm>
              <a:off x="4260850" y="3225800"/>
              <a:ext cx="120650" cy="120650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79" name="文本框 24">
              <a:extLst>
                <a:ext uri="{FF2B5EF4-FFF2-40B4-BE49-F238E27FC236}">
                  <a16:creationId xmlns:a16="http://schemas.microsoft.com/office/drawing/2014/main" id="{9653A00A-C36D-0B14-4AA0-24256417ACD7}"/>
                </a:ext>
              </a:extLst>
            </p:cNvPr>
            <p:cNvSpPr txBox="1"/>
            <p:nvPr/>
          </p:nvSpPr>
          <p:spPr>
            <a:xfrm>
              <a:off x="4321175" y="3163014"/>
              <a:ext cx="936625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Beijing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180" name="组合 25">
            <a:extLst>
              <a:ext uri="{FF2B5EF4-FFF2-40B4-BE49-F238E27FC236}">
                <a16:creationId xmlns:a16="http://schemas.microsoft.com/office/drawing/2014/main" id="{11201DC6-2412-7304-B2E4-B0639775B4E1}"/>
              </a:ext>
            </a:extLst>
          </p:cNvPr>
          <p:cNvGrpSpPr/>
          <p:nvPr/>
        </p:nvGrpSpPr>
        <p:grpSpPr>
          <a:xfrm>
            <a:off x="8482965" y="2617420"/>
            <a:ext cx="996951" cy="215444"/>
            <a:chOff x="4260850" y="3163014"/>
            <a:chExt cx="996950" cy="215443"/>
          </a:xfrm>
        </p:grpSpPr>
        <p:sp>
          <p:nvSpPr>
            <p:cNvPr id="181" name="椭圆 26">
              <a:extLst>
                <a:ext uri="{FF2B5EF4-FFF2-40B4-BE49-F238E27FC236}">
                  <a16:creationId xmlns:a16="http://schemas.microsoft.com/office/drawing/2014/main" id="{58384A18-0A73-F759-262A-72FC1F047D42}"/>
                </a:ext>
              </a:extLst>
            </p:cNvPr>
            <p:cNvSpPr/>
            <p:nvPr/>
          </p:nvSpPr>
          <p:spPr>
            <a:xfrm>
              <a:off x="4260850" y="3225800"/>
              <a:ext cx="120650" cy="120650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82" name="文本框 28">
              <a:extLst>
                <a:ext uri="{FF2B5EF4-FFF2-40B4-BE49-F238E27FC236}">
                  <a16:creationId xmlns:a16="http://schemas.microsoft.com/office/drawing/2014/main" id="{100552A6-932B-E8F5-78FF-068E7E3214F6}"/>
                </a:ext>
              </a:extLst>
            </p:cNvPr>
            <p:cNvSpPr txBox="1"/>
            <p:nvPr/>
          </p:nvSpPr>
          <p:spPr>
            <a:xfrm>
              <a:off x="4321175" y="3163014"/>
              <a:ext cx="936625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Los Angeles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183" name="组合 33">
            <a:extLst>
              <a:ext uri="{FF2B5EF4-FFF2-40B4-BE49-F238E27FC236}">
                <a16:creationId xmlns:a16="http://schemas.microsoft.com/office/drawing/2014/main" id="{9DF89E84-9154-356D-CCAB-AC52FA04B114}"/>
              </a:ext>
            </a:extLst>
          </p:cNvPr>
          <p:cNvGrpSpPr/>
          <p:nvPr/>
        </p:nvGrpSpPr>
        <p:grpSpPr>
          <a:xfrm>
            <a:off x="10067780" y="2682096"/>
            <a:ext cx="999851" cy="215444"/>
            <a:chOff x="4308964" y="3167365"/>
            <a:chExt cx="999851" cy="215443"/>
          </a:xfrm>
        </p:grpSpPr>
        <p:sp>
          <p:nvSpPr>
            <p:cNvPr id="184" name="椭圆 35">
              <a:extLst>
                <a:ext uri="{FF2B5EF4-FFF2-40B4-BE49-F238E27FC236}">
                  <a16:creationId xmlns:a16="http://schemas.microsoft.com/office/drawing/2014/main" id="{5F6E9A01-D75A-C955-EF95-488A4666E3B8}"/>
                </a:ext>
              </a:extLst>
            </p:cNvPr>
            <p:cNvSpPr/>
            <p:nvPr/>
          </p:nvSpPr>
          <p:spPr>
            <a:xfrm>
              <a:off x="4308964" y="3225799"/>
              <a:ext cx="120650" cy="120650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85" name="文本框 36">
              <a:extLst>
                <a:ext uri="{FF2B5EF4-FFF2-40B4-BE49-F238E27FC236}">
                  <a16:creationId xmlns:a16="http://schemas.microsoft.com/office/drawing/2014/main" id="{D40E451B-B091-738F-1541-912C4EEE822F}"/>
                </a:ext>
              </a:extLst>
            </p:cNvPr>
            <p:cNvSpPr txBox="1"/>
            <p:nvPr/>
          </p:nvSpPr>
          <p:spPr>
            <a:xfrm>
              <a:off x="4372189" y="3167365"/>
              <a:ext cx="936626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New Jersey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186" name="组合 37">
            <a:extLst>
              <a:ext uri="{FF2B5EF4-FFF2-40B4-BE49-F238E27FC236}">
                <a16:creationId xmlns:a16="http://schemas.microsoft.com/office/drawing/2014/main" id="{D2854FF8-17BE-CDA2-1720-17130C0B9942}"/>
              </a:ext>
            </a:extLst>
          </p:cNvPr>
          <p:cNvGrpSpPr/>
          <p:nvPr/>
        </p:nvGrpSpPr>
        <p:grpSpPr>
          <a:xfrm>
            <a:off x="11037253" y="4938344"/>
            <a:ext cx="996951" cy="246221"/>
            <a:chOff x="4260850" y="3163014"/>
            <a:chExt cx="996950" cy="246220"/>
          </a:xfrm>
        </p:grpSpPr>
        <p:sp>
          <p:nvSpPr>
            <p:cNvPr id="187" name="椭圆 38">
              <a:extLst>
                <a:ext uri="{FF2B5EF4-FFF2-40B4-BE49-F238E27FC236}">
                  <a16:creationId xmlns:a16="http://schemas.microsoft.com/office/drawing/2014/main" id="{7B3BD671-318B-AE33-EC28-6074B14B6CC2}"/>
                </a:ext>
              </a:extLst>
            </p:cNvPr>
            <p:cNvSpPr/>
            <p:nvPr/>
          </p:nvSpPr>
          <p:spPr>
            <a:xfrm>
              <a:off x="4260850" y="3225800"/>
              <a:ext cx="120650" cy="120650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88" name="文本框 39">
              <a:extLst>
                <a:ext uri="{FF2B5EF4-FFF2-40B4-BE49-F238E27FC236}">
                  <a16:creationId xmlns:a16="http://schemas.microsoft.com/office/drawing/2014/main" id="{345A3228-6712-10C9-FB8E-505080C4C408}"/>
                </a:ext>
              </a:extLst>
            </p:cNvPr>
            <p:cNvSpPr txBox="1"/>
            <p:nvPr/>
          </p:nvSpPr>
          <p:spPr>
            <a:xfrm>
              <a:off x="4321175" y="3163014"/>
              <a:ext cx="936625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Sao Paulo</a:t>
              </a:r>
              <a:endParaRPr kumimoji="1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189" name="椭圆 41">
            <a:extLst>
              <a:ext uri="{FF2B5EF4-FFF2-40B4-BE49-F238E27FC236}">
                <a16:creationId xmlns:a16="http://schemas.microsoft.com/office/drawing/2014/main" id="{446EB448-05E0-861F-ED43-4A72055F56EA}"/>
              </a:ext>
            </a:extLst>
          </p:cNvPr>
          <p:cNvSpPr/>
          <p:nvPr/>
        </p:nvSpPr>
        <p:spPr>
          <a:xfrm>
            <a:off x="1497966" y="5247345"/>
            <a:ext cx="108000" cy="108000"/>
          </a:xfrm>
          <a:prstGeom prst="ellipse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190" name="文本框 42">
            <a:extLst>
              <a:ext uri="{FF2B5EF4-FFF2-40B4-BE49-F238E27FC236}">
                <a16:creationId xmlns:a16="http://schemas.microsoft.com/office/drawing/2014/main" id="{5E2B6E06-459E-C87C-19D6-F9F6D9F6CDCD}"/>
              </a:ext>
            </a:extLst>
          </p:cNvPr>
          <p:cNvSpPr txBox="1"/>
          <p:nvPr/>
        </p:nvSpPr>
        <p:spPr>
          <a:xfrm>
            <a:off x="1572505" y="5184560"/>
            <a:ext cx="8858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Johannesburg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191" name="文本框 45">
            <a:extLst>
              <a:ext uri="{FF2B5EF4-FFF2-40B4-BE49-F238E27FC236}">
                <a16:creationId xmlns:a16="http://schemas.microsoft.com/office/drawing/2014/main" id="{826BEB56-4E9B-94A9-5269-FFB7C403F47E}"/>
              </a:ext>
            </a:extLst>
          </p:cNvPr>
          <p:cNvSpPr txBox="1"/>
          <p:nvPr/>
        </p:nvSpPr>
        <p:spPr>
          <a:xfrm>
            <a:off x="5324672" y="5334365"/>
            <a:ext cx="954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Melbourne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grpSp>
        <p:nvGrpSpPr>
          <p:cNvPr id="192" name="组合 46">
            <a:extLst>
              <a:ext uri="{FF2B5EF4-FFF2-40B4-BE49-F238E27FC236}">
                <a16:creationId xmlns:a16="http://schemas.microsoft.com/office/drawing/2014/main" id="{6A00074E-29A8-87B9-A460-BF15A844F679}"/>
              </a:ext>
            </a:extLst>
          </p:cNvPr>
          <p:cNvGrpSpPr/>
          <p:nvPr/>
        </p:nvGrpSpPr>
        <p:grpSpPr>
          <a:xfrm>
            <a:off x="4498341" y="3048903"/>
            <a:ext cx="996951" cy="215444"/>
            <a:chOff x="4260850" y="3163014"/>
            <a:chExt cx="996950" cy="215443"/>
          </a:xfrm>
        </p:grpSpPr>
        <p:sp>
          <p:nvSpPr>
            <p:cNvPr id="193" name="椭圆 47">
              <a:extLst>
                <a:ext uri="{FF2B5EF4-FFF2-40B4-BE49-F238E27FC236}">
                  <a16:creationId xmlns:a16="http://schemas.microsoft.com/office/drawing/2014/main" id="{321275B3-FA30-7647-F602-F293635B8888}"/>
                </a:ext>
              </a:extLst>
            </p:cNvPr>
            <p:cNvSpPr/>
            <p:nvPr/>
          </p:nvSpPr>
          <p:spPr>
            <a:xfrm>
              <a:off x="4260850" y="3225800"/>
              <a:ext cx="120650" cy="120650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94" name="文本框 48">
              <a:extLst>
                <a:ext uri="{FF2B5EF4-FFF2-40B4-BE49-F238E27FC236}">
                  <a16:creationId xmlns:a16="http://schemas.microsoft.com/office/drawing/2014/main" id="{C1AF8D5F-D90A-9CF1-FF80-DF675D21C43C}"/>
                </a:ext>
              </a:extLst>
            </p:cNvPr>
            <p:cNvSpPr txBox="1"/>
            <p:nvPr/>
          </p:nvSpPr>
          <p:spPr>
            <a:xfrm>
              <a:off x="4321175" y="3163014"/>
              <a:ext cx="936625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Shanghai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195" name="组合 49">
            <a:extLst>
              <a:ext uri="{FF2B5EF4-FFF2-40B4-BE49-F238E27FC236}">
                <a16:creationId xmlns:a16="http://schemas.microsoft.com/office/drawing/2014/main" id="{51174F3B-1F50-6247-E8E7-90C30B7760B8}"/>
              </a:ext>
            </a:extLst>
          </p:cNvPr>
          <p:cNvGrpSpPr/>
          <p:nvPr/>
        </p:nvGrpSpPr>
        <p:grpSpPr>
          <a:xfrm>
            <a:off x="3461236" y="3202215"/>
            <a:ext cx="936625" cy="215444"/>
            <a:chOff x="3504080" y="3151582"/>
            <a:chExt cx="936625" cy="215443"/>
          </a:xfrm>
        </p:grpSpPr>
        <p:sp>
          <p:nvSpPr>
            <p:cNvPr id="196" name="椭圆 50">
              <a:extLst>
                <a:ext uri="{FF2B5EF4-FFF2-40B4-BE49-F238E27FC236}">
                  <a16:creationId xmlns:a16="http://schemas.microsoft.com/office/drawing/2014/main" id="{7F642088-CDF2-7A28-D777-944C79F02F2B}"/>
                </a:ext>
              </a:extLst>
            </p:cNvPr>
            <p:cNvSpPr/>
            <p:nvPr/>
          </p:nvSpPr>
          <p:spPr>
            <a:xfrm>
              <a:off x="4260850" y="3225800"/>
              <a:ext cx="120650" cy="120650"/>
            </a:xfrm>
            <a:prstGeom prst="ellipse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97" name="文本框 51">
              <a:extLst>
                <a:ext uri="{FF2B5EF4-FFF2-40B4-BE49-F238E27FC236}">
                  <a16:creationId xmlns:a16="http://schemas.microsoft.com/office/drawing/2014/main" id="{163A4F6E-062A-3742-CF99-6F4EB3487D8E}"/>
                </a:ext>
              </a:extLst>
            </p:cNvPr>
            <p:cNvSpPr txBox="1"/>
            <p:nvPr/>
          </p:nvSpPr>
          <p:spPr>
            <a:xfrm>
              <a:off x="3504080" y="3151582"/>
              <a:ext cx="936625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Guangzhou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198" name="文本框 54">
            <a:extLst>
              <a:ext uri="{FF2B5EF4-FFF2-40B4-BE49-F238E27FC236}">
                <a16:creationId xmlns:a16="http://schemas.microsoft.com/office/drawing/2014/main" id="{D18C3694-F7AB-13BD-3633-9C96805E9B3D}"/>
              </a:ext>
            </a:extLst>
          </p:cNvPr>
          <p:cNvSpPr txBox="1"/>
          <p:nvPr/>
        </p:nvSpPr>
        <p:spPr>
          <a:xfrm>
            <a:off x="4717450" y="3689867"/>
            <a:ext cx="6663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Manila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199" name="文本框 57">
            <a:extLst>
              <a:ext uri="{FF2B5EF4-FFF2-40B4-BE49-F238E27FC236}">
                <a16:creationId xmlns:a16="http://schemas.microsoft.com/office/drawing/2014/main" id="{2C147EEB-90B3-2B9A-B559-44A5B4F66001}"/>
              </a:ext>
            </a:extLst>
          </p:cNvPr>
          <p:cNvSpPr txBox="1"/>
          <p:nvPr/>
        </p:nvSpPr>
        <p:spPr>
          <a:xfrm>
            <a:off x="5388634" y="2667213"/>
            <a:ext cx="6085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Tokyo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200" name="文本框 60">
            <a:extLst>
              <a:ext uri="{FF2B5EF4-FFF2-40B4-BE49-F238E27FC236}">
                <a16:creationId xmlns:a16="http://schemas.microsoft.com/office/drawing/2014/main" id="{EC7C1161-2600-4AE3-89C9-F51ED84C12F6}"/>
              </a:ext>
            </a:extLst>
          </p:cNvPr>
          <p:cNvSpPr txBox="1"/>
          <p:nvPr/>
        </p:nvSpPr>
        <p:spPr>
          <a:xfrm>
            <a:off x="4901113" y="2696411"/>
            <a:ext cx="6849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Seoul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201" name="文本框 63">
            <a:extLst>
              <a:ext uri="{FF2B5EF4-FFF2-40B4-BE49-F238E27FC236}">
                <a16:creationId xmlns:a16="http://schemas.microsoft.com/office/drawing/2014/main" id="{3DD7864D-70A9-0C52-B373-074D123BDF8B}"/>
              </a:ext>
            </a:extLst>
          </p:cNvPr>
          <p:cNvSpPr txBox="1"/>
          <p:nvPr/>
        </p:nvSpPr>
        <p:spPr>
          <a:xfrm>
            <a:off x="4640842" y="3223017"/>
            <a:ext cx="7429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Taipei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202" name="文本框 66">
            <a:extLst>
              <a:ext uri="{FF2B5EF4-FFF2-40B4-BE49-F238E27FC236}">
                <a16:creationId xmlns:a16="http://schemas.microsoft.com/office/drawing/2014/main" id="{23B81F2E-A451-5B4E-1786-196525234F66}"/>
              </a:ext>
            </a:extLst>
          </p:cNvPr>
          <p:cNvSpPr txBox="1"/>
          <p:nvPr/>
        </p:nvSpPr>
        <p:spPr>
          <a:xfrm>
            <a:off x="3964110" y="3975624"/>
            <a:ext cx="10470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Kuala</a:t>
            </a:r>
            <a:r>
              <a:rPr kumimoji="1" lang="zh-CN" altLang="en-US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 </a:t>
            </a: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Lumpur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grpSp>
        <p:nvGrpSpPr>
          <p:cNvPr id="203" name="组合 67">
            <a:extLst>
              <a:ext uri="{FF2B5EF4-FFF2-40B4-BE49-F238E27FC236}">
                <a16:creationId xmlns:a16="http://schemas.microsoft.com/office/drawing/2014/main" id="{4AF3C0C0-FFAF-57B0-1815-9B9EC6215629}"/>
              </a:ext>
            </a:extLst>
          </p:cNvPr>
          <p:cNvGrpSpPr/>
          <p:nvPr/>
        </p:nvGrpSpPr>
        <p:grpSpPr>
          <a:xfrm>
            <a:off x="3818430" y="3795452"/>
            <a:ext cx="814628" cy="215444"/>
            <a:chOff x="4260851" y="3182064"/>
            <a:chExt cx="659259" cy="215443"/>
          </a:xfrm>
        </p:grpSpPr>
        <p:sp>
          <p:nvSpPr>
            <p:cNvPr id="204" name="椭圆 68">
              <a:extLst>
                <a:ext uri="{FF2B5EF4-FFF2-40B4-BE49-F238E27FC236}">
                  <a16:creationId xmlns:a16="http://schemas.microsoft.com/office/drawing/2014/main" id="{E15C2171-AC71-A42F-6D27-67E5BC1AE8A3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05" name="文本框 69">
              <a:extLst>
                <a:ext uri="{FF2B5EF4-FFF2-40B4-BE49-F238E27FC236}">
                  <a16:creationId xmlns:a16="http://schemas.microsoft.com/office/drawing/2014/main" id="{2357A24F-A955-3003-E424-70DCB700949D}"/>
                </a:ext>
              </a:extLst>
            </p:cNvPr>
            <p:cNvSpPr txBox="1"/>
            <p:nvPr/>
          </p:nvSpPr>
          <p:spPr>
            <a:xfrm>
              <a:off x="4304552" y="3182064"/>
              <a:ext cx="615558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Bangkok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06" name="组合 70">
            <a:extLst>
              <a:ext uri="{FF2B5EF4-FFF2-40B4-BE49-F238E27FC236}">
                <a16:creationId xmlns:a16="http://schemas.microsoft.com/office/drawing/2014/main" id="{A109C1B0-A5E9-35B0-8E47-0E23EAE1959D}"/>
              </a:ext>
            </a:extLst>
          </p:cNvPr>
          <p:cNvGrpSpPr/>
          <p:nvPr/>
        </p:nvGrpSpPr>
        <p:grpSpPr>
          <a:xfrm>
            <a:off x="4019310" y="3598916"/>
            <a:ext cx="814628" cy="215444"/>
            <a:chOff x="4260851" y="3182064"/>
            <a:chExt cx="659259" cy="215444"/>
          </a:xfrm>
        </p:grpSpPr>
        <p:sp>
          <p:nvSpPr>
            <p:cNvPr id="207" name="椭圆 71">
              <a:extLst>
                <a:ext uri="{FF2B5EF4-FFF2-40B4-BE49-F238E27FC236}">
                  <a16:creationId xmlns:a16="http://schemas.microsoft.com/office/drawing/2014/main" id="{6328E8A0-2A58-DFDA-6486-C52EB0EBF3E3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08" name="文本框 72">
              <a:extLst>
                <a:ext uri="{FF2B5EF4-FFF2-40B4-BE49-F238E27FC236}">
                  <a16:creationId xmlns:a16="http://schemas.microsoft.com/office/drawing/2014/main" id="{FA0E57FD-D498-F06F-5DF4-37253E4D85DB}"/>
                </a:ext>
              </a:extLst>
            </p:cNvPr>
            <p:cNvSpPr txBox="1"/>
            <p:nvPr/>
          </p:nvSpPr>
          <p:spPr>
            <a:xfrm>
              <a:off x="4304552" y="3182064"/>
              <a:ext cx="615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Ho Chi Minh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209" name="文本框 75">
            <a:extLst>
              <a:ext uri="{FF2B5EF4-FFF2-40B4-BE49-F238E27FC236}">
                <a16:creationId xmlns:a16="http://schemas.microsoft.com/office/drawing/2014/main" id="{FFE75B55-69AA-5432-581A-622F8C9EDB88}"/>
              </a:ext>
            </a:extLst>
          </p:cNvPr>
          <p:cNvSpPr txBox="1"/>
          <p:nvPr/>
        </p:nvSpPr>
        <p:spPr>
          <a:xfrm>
            <a:off x="4572310" y="4339997"/>
            <a:ext cx="7606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Jakarta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grpSp>
        <p:nvGrpSpPr>
          <p:cNvPr id="210" name="组合 76">
            <a:extLst>
              <a:ext uri="{FF2B5EF4-FFF2-40B4-BE49-F238E27FC236}">
                <a16:creationId xmlns:a16="http://schemas.microsoft.com/office/drawing/2014/main" id="{D8E6D7E2-2119-C18C-DE85-8FFE3AC75C46}"/>
              </a:ext>
            </a:extLst>
          </p:cNvPr>
          <p:cNvGrpSpPr/>
          <p:nvPr/>
        </p:nvGrpSpPr>
        <p:grpSpPr>
          <a:xfrm>
            <a:off x="2581082" y="3498896"/>
            <a:ext cx="760628" cy="215444"/>
            <a:chOff x="3904142" y="3176464"/>
            <a:chExt cx="615558" cy="215443"/>
          </a:xfrm>
        </p:grpSpPr>
        <p:sp>
          <p:nvSpPr>
            <p:cNvPr id="211" name="椭圆 77">
              <a:extLst>
                <a:ext uri="{FF2B5EF4-FFF2-40B4-BE49-F238E27FC236}">
                  <a16:creationId xmlns:a16="http://schemas.microsoft.com/office/drawing/2014/main" id="{53D4AA8B-0F42-C91B-D4FF-75B4518B4DC5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12" name="文本框 78">
              <a:extLst>
                <a:ext uri="{FF2B5EF4-FFF2-40B4-BE49-F238E27FC236}">
                  <a16:creationId xmlns:a16="http://schemas.microsoft.com/office/drawing/2014/main" id="{BA81E8A1-81A1-B535-D926-44BC66A596DB}"/>
                </a:ext>
              </a:extLst>
            </p:cNvPr>
            <p:cNvSpPr txBox="1"/>
            <p:nvPr/>
          </p:nvSpPr>
          <p:spPr>
            <a:xfrm>
              <a:off x="3904142" y="3176464"/>
              <a:ext cx="615558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Mumbai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213" name="文本框 81">
            <a:extLst>
              <a:ext uri="{FF2B5EF4-FFF2-40B4-BE49-F238E27FC236}">
                <a16:creationId xmlns:a16="http://schemas.microsoft.com/office/drawing/2014/main" id="{F0ECDE76-446B-8943-5F33-815D816F80E9}"/>
              </a:ext>
            </a:extLst>
          </p:cNvPr>
          <p:cNvSpPr txBox="1"/>
          <p:nvPr/>
        </p:nvSpPr>
        <p:spPr>
          <a:xfrm>
            <a:off x="9341462" y="2805763"/>
            <a:ext cx="7606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Dallas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grpSp>
        <p:nvGrpSpPr>
          <p:cNvPr id="214" name="组合 82">
            <a:extLst>
              <a:ext uri="{FF2B5EF4-FFF2-40B4-BE49-F238E27FC236}">
                <a16:creationId xmlns:a16="http://schemas.microsoft.com/office/drawing/2014/main" id="{AB3A424A-9B6E-60DE-327F-92ED9488D62B}"/>
              </a:ext>
            </a:extLst>
          </p:cNvPr>
          <p:cNvGrpSpPr/>
          <p:nvPr/>
        </p:nvGrpSpPr>
        <p:grpSpPr>
          <a:xfrm>
            <a:off x="552763" y="3737032"/>
            <a:ext cx="831849" cy="215444"/>
            <a:chOff x="4260851" y="3163014"/>
            <a:chExt cx="673197" cy="215443"/>
          </a:xfrm>
        </p:grpSpPr>
        <p:sp>
          <p:nvSpPr>
            <p:cNvPr id="215" name="椭圆 83">
              <a:extLst>
                <a:ext uri="{FF2B5EF4-FFF2-40B4-BE49-F238E27FC236}">
                  <a16:creationId xmlns:a16="http://schemas.microsoft.com/office/drawing/2014/main" id="{A9595919-A508-CF27-F133-2FD2B86C4EEB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16" name="文本框 84">
              <a:extLst>
                <a:ext uri="{FF2B5EF4-FFF2-40B4-BE49-F238E27FC236}">
                  <a16:creationId xmlns:a16="http://schemas.microsoft.com/office/drawing/2014/main" id="{05B836C2-5861-C115-FCA4-72BB85ABA8F5}"/>
                </a:ext>
              </a:extLst>
            </p:cNvPr>
            <p:cNvSpPr txBox="1"/>
            <p:nvPr/>
          </p:nvSpPr>
          <p:spPr>
            <a:xfrm>
              <a:off x="4321175" y="3163014"/>
              <a:ext cx="612873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Lagos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17" name="组合 85">
            <a:extLst>
              <a:ext uri="{FF2B5EF4-FFF2-40B4-BE49-F238E27FC236}">
                <a16:creationId xmlns:a16="http://schemas.microsoft.com/office/drawing/2014/main" id="{786DA540-059B-ADBA-36A8-813B6647A7D8}"/>
              </a:ext>
            </a:extLst>
          </p:cNvPr>
          <p:cNvGrpSpPr/>
          <p:nvPr/>
        </p:nvGrpSpPr>
        <p:grpSpPr>
          <a:xfrm>
            <a:off x="8508953" y="2458288"/>
            <a:ext cx="831849" cy="215444"/>
            <a:chOff x="4260851" y="3163014"/>
            <a:chExt cx="673197" cy="215443"/>
          </a:xfrm>
        </p:grpSpPr>
        <p:sp>
          <p:nvSpPr>
            <p:cNvPr id="218" name="椭圆 86">
              <a:extLst>
                <a:ext uri="{FF2B5EF4-FFF2-40B4-BE49-F238E27FC236}">
                  <a16:creationId xmlns:a16="http://schemas.microsoft.com/office/drawing/2014/main" id="{6B6324D9-FECF-5BD8-75D8-99C7D5B889AA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19" name="文本框 87">
              <a:extLst>
                <a:ext uri="{FF2B5EF4-FFF2-40B4-BE49-F238E27FC236}">
                  <a16:creationId xmlns:a16="http://schemas.microsoft.com/office/drawing/2014/main" id="{27700909-A370-BD6D-1773-CE0E74A5EFE6}"/>
                </a:ext>
              </a:extLst>
            </p:cNvPr>
            <p:cNvSpPr txBox="1"/>
            <p:nvPr/>
          </p:nvSpPr>
          <p:spPr>
            <a:xfrm>
              <a:off x="4321175" y="3163014"/>
              <a:ext cx="612873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San Jose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20" name="组合 88">
            <a:extLst>
              <a:ext uri="{FF2B5EF4-FFF2-40B4-BE49-F238E27FC236}">
                <a16:creationId xmlns:a16="http://schemas.microsoft.com/office/drawing/2014/main" id="{3ACC17EC-61E6-CE66-0D7A-119583CD7719}"/>
              </a:ext>
            </a:extLst>
          </p:cNvPr>
          <p:cNvGrpSpPr/>
          <p:nvPr/>
        </p:nvGrpSpPr>
        <p:grpSpPr>
          <a:xfrm>
            <a:off x="8400128" y="2228641"/>
            <a:ext cx="831849" cy="215444"/>
            <a:chOff x="4260851" y="3163014"/>
            <a:chExt cx="673197" cy="215443"/>
          </a:xfrm>
        </p:grpSpPr>
        <p:sp>
          <p:nvSpPr>
            <p:cNvPr id="221" name="椭圆 89">
              <a:extLst>
                <a:ext uri="{FF2B5EF4-FFF2-40B4-BE49-F238E27FC236}">
                  <a16:creationId xmlns:a16="http://schemas.microsoft.com/office/drawing/2014/main" id="{E28FC4ED-4545-B76D-8D1D-60BF0EFBDF90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22" name="文本框 90">
              <a:extLst>
                <a:ext uri="{FF2B5EF4-FFF2-40B4-BE49-F238E27FC236}">
                  <a16:creationId xmlns:a16="http://schemas.microsoft.com/office/drawing/2014/main" id="{23961E51-AA67-391B-3B0A-3B77E3794F45}"/>
                </a:ext>
              </a:extLst>
            </p:cNvPr>
            <p:cNvSpPr txBox="1"/>
            <p:nvPr/>
          </p:nvSpPr>
          <p:spPr>
            <a:xfrm>
              <a:off x="4321175" y="3163014"/>
              <a:ext cx="612873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Seattle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223" name="文本框 93">
            <a:extLst>
              <a:ext uri="{FF2B5EF4-FFF2-40B4-BE49-F238E27FC236}">
                <a16:creationId xmlns:a16="http://schemas.microsoft.com/office/drawing/2014/main" id="{A0F3548A-4AE6-31CB-B84A-8F189277CC2F}"/>
              </a:ext>
            </a:extLst>
          </p:cNvPr>
          <p:cNvSpPr txBox="1"/>
          <p:nvPr/>
        </p:nvSpPr>
        <p:spPr>
          <a:xfrm>
            <a:off x="10153746" y="2510799"/>
            <a:ext cx="10612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New</a:t>
            </a:r>
            <a:r>
              <a:rPr kumimoji="1" lang="zh-CN" altLang="en-US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 </a:t>
            </a: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York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224" name="文本框 96">
            <a:extLst>
              <a:ext uri="{FF2B5EF4-FFF2-40B4-BE49-F238E27FC236}">
                <a16:creationId xmlns:a16="http://schemas.microsoft.com/office/drawing/2014/main" id="{BD963528-8DA6-297B-EBE3-C679E9CE0759}"/>
              </a:ext>
            </a:extLst>
          </p:cNvPr>
          <p:cNvSpPr txBox="1"/>
          <p:nvPr/>
        </p:nvSpPr>
        <p:spPr>
          <a:xfrm>
            <a:off x="9496626" y="2456192"/>
            <a:ext cx="7573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Chicago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grpSp>
        <p:nvGrpSpPr>
          <p:cNvPr id="225" name="组合 97">
            <a:extLst>
              <a:ext uri="{FF2B5EF4-FFF2-40B4-BE49-F238E27FC236}">
                <a16:creationId xmlns:a16="http://schemas.microsoft.com/office/drawing/2014/main" id="{D05BC8A2-286F-4E08-941D-318849C2240E}"/>
              </a:ext>
            </a:extLst>
          </p:cNvPr>
          <p:cNvGrpSpPr/>
          <p:nvPr/>
        </p:nvGrpSpPr>
        <p:grpSpPr>
          <a:xfrm>
            <a:off x="9732015" y="2934584"/>
            <a:ext cx="831849" cy="215444"/>
            <a:chOff x="4260851" y="3163014"/>
            <a:chExt cx="673197" cy="215443"/>
          </a:xfrm>
        </p:grpSpPr>
        <p:sp>
          <p:nvSpPr>
            <p:cNvPr id="226" name="椭圆 98">
              <a:extLst>
                <a:ext uri="{FF2B5EF4-FFF2-40B4-BE49-F238E27FC236}">
                  <a16:creationId xmlns:a16="http://schemas.microsoft.com/office/drawing/2014/main" id="{AC3C1A2E-2689-385E-A0BD-CE94BCF6BA26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27" name="文本框 99">
              <a:extLst>
                <a:ext uri="{FF2B5EF4-FFF2-40B4-BE49-F238E27FC236}">
                  <a16:creationId xmlns:a16="http://schemas.microsoft.com/office/drawing/2014/main" id="{B7159072-484E-6A64-FB8F-7F40CEBD0FA6}"/>
                </a:ext>
              </a:extLst>
            </p:cNvPr>
            <p:cNvSpPr txBox="1"/>
            <p:nvPr/>
          </p:nvSpPr>
          <p:spPr>
            <a:xfrm>
              <a:off x="4321175" y="3163014"/>
              <a:ext cx="612873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Miami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28" name="组合 100">
            <a:extLst>
              <a:ext uri="{FF2B5EF4-FFF2-40B4-BE49-F238E27FC236}">
                <a16:creationId xmlns:a16="http://schemas.microsoft.com/office/drawing/2014/main" id="{AD76975A-D8AC-24EA-95B4-FC98854827B7}"/>
              </a:ext>
            </a:extLst>
          </p:cNvPr>
          <p:cNvGrpSpPr/>
          <p:nvPr/>
        </p:nvGrpSpPr>
        <p:grpSpPr>
          <a:xfrm>
            <a:off x="9189634" y="3322943"/>
            <a:ext cx="814628" cy="215444"/>
            <a:chOff x="4260851" y="3182064"/>
            <a:chExt cx="659259" cy="215444"/>
          </a:xfrm>
        </p:grpSpPr>
        <p:sp>
          <p:nvSpPr>
            <p:cNvPr id="229" name="椭圆 101">
              <a:extLst>
                <a:ext uri="{FF2B5EF4-FFF2-40B4-BE49-F238E27FC236}">
                  <a16:creationId xmlns:a16="http://schemas.microsoft.com/office/drawing/2014/main" id="{03670943-06BF-B6C4-3FA2-AF60358126FA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30" name="文本框 102">
              <a:extLst>
                <a:ext uri="{FF2B5EF4-FFF2-40B4-BE49-F238E27FC236}">
                  <a16:creationId xmlns:a16="http://schemas.microsoft.com/office/drawing/2014/main" id="{9A9745C1-6D3B-F36B-FE72-C80FF999C2B1}"/>
                </a:ext>
              </a:extLst>
            </p:cNvPr>
            <p:cNvSpPr txBox="1"/>
            <p:nvPr/>
          </p:nvSpPr>
          <p:spPr>
            <a:xfrm>
              <a:off x="4304552" y="3182064"/>
              <a:ext cx="61555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Mexico</a:t>
              </a:r>
              <a:r>
                <a:rPr kumimoji="1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 </a:t>
              </a: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City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31" name="组合 103">
            <a:extLst>
              <a:ext uri="{FF2B5EF4-FFF2-40B4-BE49-F238E27FC236}">
                <a16:creationId xmlns:a16="http://schemas.microsoft.com/office/drawing/2014/main" id="{41EC6A2B-0E67-3677-FEC7-AFD4DC7E42A7}"/>
              </a:ext>
            </a:extLst>
          </p:cNvPr>
          <p:cNvGrpSpPr/>
          <p:nvPr/>
        </p:nvGrpSpPr>
        <p:grpSpPr>
          <a:xfrm>
            <a:off x="734518" y="2517396"/>
            <a:ext cx="814628" cy="215444"/>
            <a:chOff x="4260851" y="3182064"/>
            <a:chExt cx="659259" cy="215443"/>
          </a:xfrm>
        </p:grpSpPr>
        <p:sp>
          <p:nvSpPr>
            <p:cNvPr id="232" name="椭圆 104">
              <a:extLst>
                <a:ext uri="{FF2B5EF4-FFF2-40B4-BE49-F238E27FC236}">
                  <a16:creationId xmlns:a16="http://schemas.microsoft.com/office/drawing/2014/main" id="{6E167634-07DA-B942-353D-F9031D2E8048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33" name="文本框 105">
              <a:extLst>
                <a:ext uri="{FF2B5EF4-FFF2-40B4-BE49-F238E27FC236}">
                  <a16:creationId xmlns:a16="http://schemas.microsoft.com/office/drawing/2014/main" id="{5060307A-5000-4C5A-C5D3-DA01527C333F}"/>
                </a:ext>
              </a:extLst>
            </p:cNvPr>
            <p:cNvSpPr txBox="1"/>
            <p:nvPr/>
          </p:nvSpPr>
          <p:spPr>
            <a:xfrm>
              <a:off x="4304552" y="3182064"/>
              <a:ext cx="615558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Marseille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234" name="文本框 108">
            <a:extLst>
              <a:ext uri="{FF2B5EF4-FFF2-40B4-BE49-F238E27FC236}">
                <a16:creationId xmlns:a16="http://schemas.microsoft.com/office/drawing/2014/main" id="{34A572C3-FE5C-2E05-7B8B-7D338754F908}"/>
              </a:ext>
            </a:extLst>
          </p:cNvPr>
          <p:cNvSpPr txBox="1"/>
          <p:nvPr/>
        </p:nvSpPr>
        <p:spPr>
          <a:xfrm>
            <a:off x="634709" y="2097267"/>
            <a:ext cx="7606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London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grpSp>
        <p:nvGrpSpPr>
          <p:cNvPr id="235" name="组合 5">
            <a:extLst>
              <a:ext uri="{FF2B5EF4-FFF2-40B4-BE49-F238E27FC236}">
                <a16:creationId xmlns:a16="http://schemas.microsoft.com/office/drawing/2014/main" id="{0F6D8D69-A35A-036B-91EF-7A3D15405B46}"/>
              </a:ext>
            </a:extLst>
          </p:cNvPr>
          <p:cNvGrpSpPr/>
          <p:nvPr/>
        </p:nvGrpSpPr>
        <p:grpSpPr>
          <a:xfrm>
            <a:off x="2272808" y="2061102"/>
            <a:ext cx="713627" cy="215444"/>
            <a:chOff x="1044146" y="1796904"/>
            <a:chExt cx="713626" cy="215444"/>
          </a:xfrm>
        </p:grpSpPr>
        <p:sp>
          <p:nvSpPr>
            <p:cNvPr id="236" name="椭圆 110">
              <a:extLst>
                <a:ext uri="{FF2B5EF4-FFF2-40B4-BE49-F238E27FC236}">
                  <a16:creationId xmlns:a16="http://schemas.microsoft.com/office/drawing/2014/main" id="{404457ED-E5F4-A7D9-1F25-3CDBDE3C8EEF}"/>
                </a:ext>
              </a:extLst>
            </p:cNvPr>
            <p:cNvSpPr/>
            <p:nvPr/>
          </p:nvSpPr>
          <p:spPr>
            <a:xfrm>
              <a:off x="1044146" y="1840639"/>
              <a:ext cx="108000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37" name="文本框 111">
              <a:extLst>
                <a:ext uri="{FF2B5EF4-FFF2-40B4-BE49-F238E27FC236}">
                  <a16:creationId xmlns:a16="http://schemas.microsoft.com/office/drawing/2014/main" id="{4DE20508-3AB3-3AE4-EE8C-607D856DC1B1}"/>
                </a:ext>
              </a:extLst>
            </p:cNvPr>
            <p:cNvSpPr txBox="1"/>
            <p:nvPr/>
          </p:nvSpPr>
          <p:spPr>
            <a:xfrm>
              <a:off x="1098145" y="1796904"/>
              <a:ext cx="6596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Moscow</a:t>
              </a:r>
            </a:p>
          </p:txBody>
        </p:sp>
      </p:grpSp>
      <p:sp>
        <p:nvSpPr>
          <p:cNvPr id="238" name="文本框 114">
            <a:extLst>
              <a:ext uri="{FF2B5EF4-FFF2-40B4-BE49-F238E27FC236}">
                <a16:creationId xmlns:a16="http://schemas.microsoft.com/office/drawing/2014/main" id="{D584011A-B5A2-B911-C072-F40875622A11}"/>
              </a:ext>
            </a:extLst>
          </p:cNvPr>
          <p:cNvSpPr txBox="1"/>
          <p:nvPr/>
        </p:nvSpPr>
        <p:spPr>
          <a:xfrm>
            <a:off x="1237122" y="2095051"/>
            <a:ext cx="8726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Amsterdam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grpSp>
        <p:nvGrpSpPr>
          <p:cNvPr id="239" name="组合 115">
            <a:extLst>
              <a:ext uri="{FF2B5EF4-FFF2-40B4-BE49-F238E27FC236}">
                <a16:creationId xmlns:a16="http://schemas.microsoft.com/office/drawing/2014/main" id="{4E30FB8D-26FD-B5D4-3FBC-080FA6BF819A}"/>
              </a:ext>
            </a:extLst>
          </p:cNvPr>
          <p:cNvGrpSpPr/>
          <p:nvPr/>
        </p:nvGrpSpPr>
        <p:grpSpPr>
          <a:xfrm>
            <a:off x="1856702" y="2527444"/>
            <a:ext cx="713627" cy="215444"/>
            <a:chOff x="1044146" y="1796904"/>
            <a:chExt cx="713626" cy="215444"/>
          </a:xfrm>
        </p:grpSpPr>
        <p:sp>
          <p:nvSpPr>
            <p:cNvPr id="240" name="椭圆 116">
              <a:extLst>
                <a:ext uri="{FF2B5EF4-FFF2-40B4-BE49-F238E27FC236}">
                  <a16:creationId xmlns:a16="http://schemas.microsoft.com/office/drawing/2014/main" id="{479277EE-33AF-88A2-A078-F941DC3874AA}"/>
                </a:ext>
              </a:extLst>
            </p:cNvPr>
            <p:cNvSpPr/>
            <p:nvPr/>
          </p:nvSpPr>
          <p:spPr>
            <a:xfrm>
              <a:off x="1044146" y="1840639"/>
              <a:ext cx="108000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41" name="文本框 117">
              <a:extLst>
                <a:ext uri="{FF2B5EF4-FFF2-40B4-BE49-F238E27FC236}">
                  <a16:creationId xmlns:a16="http://schemas.microsoft.com/office/drawing/2014/main" id="{EB923DC4-F2F6-3C36-8599-169F1B40CBE2}"/>
                </a:ext>
              </a:extLst>
            </p:cNvPr>
            <p:cNvSpPr txBox="1"/>
            <p:nvPr/>
          </p:nvSpPr>
          <p:spPr>
            <a:xfrm>
              <a:off x="1098145" y="1796904"/>
              <a:ext cx="6596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Istanbul</a:t>
              </a:r>
            </a:p>
          </p:txBody>
        </p:sp>
      </p:grpSp>
      <p:grpSp>
        <p:nvGrpSpPr>
          <p:cNvPr id="242" name="组合 118">
            <a:extLst>
              <a:ext uri="{FF2B5EF4-FFF2-40B4-BE49-F238E27FC236}">
                <a16:creationId xmlns:a16="http://schemas.microsoft.com/office/drawing/2014/main" id="{62AA8E5C-DDAA-625E-2ED0-16351193A6E4}"/>
              </a:ext>
            </a:extLst>
          </p:cNvPr>
          <p:cNvGrpSpPr/>
          <p:nvPr/>
        </p:nvGrpSpPr>
        <p:grpSpPr>
          <a:xfrm>
            <a:off x="2075940" y="2905310"/>
            <a:ext cx="713627" cy="215444"/>
            <a:chOff x="1044146" y="1796904"/>
            <a:chExt cx="713626" cy="215443"/>
          </a:xfrm>
        </p:grpSpPr>
        <p:sp>
          <p:nvSpPr>
            <p:cNvPr id="243" name="椭圆 119">
              <a:extLst>
                <a:ext uri="{FF2B5EF4-FFF2-40B4-BE49-F238E27FC236}">
                  <a16:creationId xmlns:a16="http://schemas.microsoft.com/office/drawing/2014/main" id="{9F8D72C5-B2EC-FEBB-C634-232E147B58AE}"/>
                </a:ext>
              </a:extLst>
            </p:cNvPr>
            <p:cNvSpPr/>
            <p:nvPr/>
          </p:nvSpPr>
          <p:spPr>
            <a:xfrm>
              <a:off x="1044146" y="1840639"/>
              <a:ext cx="108000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44" name="文本框 120">
              <a:extLst>
                <a:ext uri="{FF2B5EF4-FFF2-40B4-BE49-F238E27FC236}">
                  <a16:creationId xmlns:a16="http://schemas.microsoft.com/office/drawing/2014/main" id="{CABB716C-E12C-F52D-2FAA-ECE1FAB9AA7A}"/>
                </a:ext>
              </a:extLst>
            </p:cNvPr>
            <p:cNvSpPr txBox="1"/>
            <p:nvPr/>
          </p:nvSpPr>
          <p:spPr>
            <a:xfrm>
              <a:off x="1098145" y="1796904"/>
              <a:ext cx="659627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Dubai</a:t>
              </a:r>
            </a:p>
          </p:txBody>
        </p:sp>
      </p:grpSp>
      <p:grpSp>
        <p:nvGrpSpPr>
          <p:cNvPr id="245" name="组合 121">
            <a:extLst>
              <a:ext uri="{FF2B5EF4-FFF2-40B4-BE49-F238E27FC236}">
                <a16:creationId xmlns:a16="http://schemas.microsoft.com/office/drawing/2014/main" id="{10305238-6C78-9B27-7FFD-C5A6C69F09A4}"/>
              </a:ext>
            </a:extLst>
          </p:cNvPr>
          <p:cNvGrpSpPr/>
          <p:nvPr/>
        </p:nvGrpSpPr>
        <p:grpSpPr>
          <a:xfrm>
            <a:off x="2318032" y="3034603"/>
            <a:ext cx="713627" cy="215444"/>
            <a:chOff x="1044146" y="1796904"/>
            <a:chExt cx="713626" cy="215444"/>
          </a:xfrm>
        </p:grpSpPr>
        <p:sp>
          <p:nvSpPr>
            <p:cNvPr id="246" name="椭圆 122">
              <a:extLst>
                <a:ext uri="{FF2B5EF4-FFF2-40B4-BE49-F238E27FC236}">
                  <a16:creationId xmlns:a16="http://schemas.microsoft.com/office/drawing/2014/main" id="{A6AA10B9-D894-783D-0F3A-ACFC419BACA0}"/>
                </a:ext>
              </a:extLst>
            </p:cNvPr>
            <p:cNvSpPr/>
            <p:nvPr/>
          </p:nvSpPr>
          <p:spPr>
            <a:xfrm>
              <a:off x="1044146" y="1840639"/>
              <a:ext cx="108000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47" name="文本框 123">
              <a:extLst>
                <a:ext uri="{FF2B5EF4-FFF2-40B4-BE49-F238E27FC236}">
                  <a16:creationId xmlns:a16="http://schemas.microsoft.com/office/drawing/2014/main" id="{9121BE43-D325-059D-AEE3-D46BB1B79BC4}"/>
                </a:ext>
              </a:extLst>
            </p:cNvPr>
            <p:cNvSpPr txBox="1"/>
            <p:nvPr/>
          </p:nvSpPr>
          <p:spPr>
            <a:xfrm>
              <a:off x="1098145" y="1796904"/>
              <a:ext cx="6596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Fujairah</a:t>
              </a:r>
            </a:p>
          </p:txBody>
        </p:sp>
      </p:grpSp>
      <p:grpSp>
        <p:nvGrpSpPr>
          <p:cNvPr id="248" name="组合 124">
            <a:extLst>
              <a:ext uri="{FF2B5EF4-FFF2-40B4-BE49-F238E27FC236}">
                <a16:creationId xmlns:a16="http://schemas.microsoft.com/office/drawing/2014/main" id="{CCFAD0D4-34C1-BB90-17FF-08309E3E8E91}"/>
              </a:ext>
            </a:extLst>
          </p:cNvPr>
          <p:cNvGrpSpPr/>
          <p:nvPr/>
        </p:nvGrpSpPr>
        <p:grpSpPr>
          <a:xfrm>
            <a:off x="3192524" y="3319168"/>
            <a:ext cx="713627" cy="215444"/>
            <a:chOff x="1044146" y="1796904"/>
            <a:chExt cx="713626" cy="215444"/>
          </a:xfrm>
        </p:grpSpPr>
        <p:sp>
          <p:nvSpPr>
            <p:cNvPr id="249" name="椭圆 125">
              <a:extLst>
                <a:ext uri="{FF2B5EF4-FFF2-40B4-BE49-F238E27FC236}">
                  <a16:creationId xmlns:a16="http://schemas.microsoft.com/office/drawing/2014/main" id="{E2758477-7463-03FA-693A-08348F7909B2}"/>
                </a:ext>
              </a:extLst>
            </p:cNvPr>
            <p:cNvSpPr/>
            <p:nvPr/>
          </p:nvSpPr>
          <p:spPr>
            <a:xfrm>
              <a:off x="1044146" y="1840639"/>
              <a:ext cx="108000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50" name="文本框 126">
              <a:extLst>
                <a:ext uri="{FF2B5EF4-FFF2-40B4-BE49-F238E27FC236}">
                  <a16:creationId xmlns:a16="http://schemas.microsoft.com/office/drawing/2014/main" id="{C9955BDA-FCCF-58E2-35FC-D0206AFAC587}"/>
                </a:ext>
              </a:extLst>
            </p:cNvPr>
            <p:cNvSpPr txBox="1"/>
            <p:nvPr/>
          </p:nvSpPr>
          <p:spPr>
            <a:xfrm>
              <a:off x="1098145" y="1796904"/>
              <a:ext cx="6596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New Delhi</a:t>
              </a:r>
            </a:p>
          </p:txBody>
        </p:sp>
      </p:grpSp>
      <p:grpSp>
        <p:nvGrpSpPr>
          <p:cNvPr id="251" name="组合 127">
            <a:extLst>
              <a:ext uri="{FF2B5EF4-FFF2-40B4-BE49-F238E27FC236}">
                <a16:creationId xmlns:a16="http://schemas.microsoft.com/office/drawing/2014/main" id="{E50BD5A3-9A16-3136-C814-4982A7468D68}"/>
              </a:ext>
            </a:extLst>
          </p:cNvPr>
          <p:cNvGrpSpPr/>
          <p:nvPr/>
        </p:nvGrpSpPr>
        <p:grpSpPr>
          <a:xfrm>
            <a:off x="3272223" y="3532038"/>
            <a:ext cx="713627" cy="215444"/>
            <a:chOff x="1044146" y="1796904"/>
            <a:chExt cx="713626" cy="215444"/>
          </a:xfrm>
        </p:grpSpPr>
        <p:sp>
          <p:nvSpPr>
            <p:cNvPr id="252" name="椭圆 128">
              <a:extLst>
                <a:ext uri="{FF2B5EF4-FFF2-40B4-BE49-F238E27FC236}">
                  <a16:creationId xmlns:a16="http://schemas.microsoft.com/office/drawing/2014/main" id="{53412F99-71F8-8ED4-B059-EC76257C575B}"/>
                </a:ext>
              </a:extLst>
            </p:cNvPr>
            <p:cNvSpPr/>
            <p:nvPr/>
          </p:nvSpPr>
          <p:spPr>
            <a:xfrm>
              <a:off x="1044146" y="1840639"/>
              <a:ext cx="108000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53" name="文本框 129">
              <a:extLst>
                <a:ext uri="{FF2B5EF4-FFF2-40B4-BE49-F238E27FC236}">
                  <a16:creationId xmlns:a16="http://schemas.microsoft.com/office/drawing/2014/main" id="{90FB6888-3890-2FD8-A6D5-868C63335172}"/>
                </a:ext>
              </a:extLst>
            </p:cNvPr>
            <p:cNvSpPr txBox="1"/>
            <p:nvPr/>
          </p:nvSpPr>
          <p:spPr>
            <a:xfrm>
              <a:off x="1098145" y="1796904"/>
              <a:ext cx="6596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Chennai</a:t>
              </a:r>
            </a:p>
          </p:txBody>
        </p:sp>
      </p:grpSp>
      <p:grpSp>
        <p:nvGrpSpPr>
          <p:cNvPr id="254" name="组合 130">
            <a:extLst>
              <a:ext uri="{FF2B5EF4-FFF2-40B4-BE49-F238E27FC236}">
                <a16:creationId xmlns:a16="http://schemas.microsoft.com/office/drawing/2014/main" id="{79D71F26-173B-532B-5939-5479E653CB59}"/>
              </a:ext>
            </a:extLst>
          </p:cNvPr>
          <p:cNvGrpSpPr/>
          <p:nvPr/>
        </p:nvGrpSpPr>
        <p:grpSpPr>
          <a:xfrm>
            <a:off x="5191156" y="2837590"/>
            <a:ext cx="627000" cy="215444"/>
            <a:chOff x="4260851" y="3182064"/>
            <a:chExt cx="507416" cy="215444"/>
          </a:xfrm>
        </p:grpSpPr>
        <p:sp>
          <p:nvSpPr>
            <p:cNvPr id="255" name="椭圆 131">
              <a:extLst>
                <a:ext uri="{FF2B5EF4-FFF2-40B4-BE49-F238E27FC236}">
                  <a16:creationId xmlns:a16="http://schemas.microsoft.com/office/drawing/2014/main" id="{79A8EB61-7BE8-F165-525C-281385D88E96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56" name="文本框 132">
              <a:extLst>
                <a:ext uri="{FF2B5EF4-FFF2-40B4-BE49-F238E27FC236}">
                  <a16:creationId xmlns:a16="http://schemas.microsoft.com/office/drawing/2014/main" id="{4681D7DC-FD89-F110-62DC-276CCBACE61B}"/>
                </a:ext>
              </a:extLst>
            </p:cNvPr>
            <p:cNvSpPr txBox="1"/>
            <p:nvPr/>
          </p:nvSpPr>
          <p:spPr>
            <a:xfrm>
              <a:off x="4304551" y="3182064"/>
              <a:ext cx="4637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Osaka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57" name="组合 133">
            <a:extLst>
              <a:ext uri="{FF2B5EF4-FFF2-40B4-BE49-F238E27FC236}">
                <a16:creationId xmlns:a16="http://schemas.microsoft.com/office/drawing/2014/main" id="{8A1AFFD1-B1A1-C436-8463-5CFDFCB03AAB}"/>
              </a:ext>
            </a:extLst>
          </p:cNvPr>
          <p:cNvGrpSpPr/>
          <p:nvPr/>
        </p:nvGrpSpPr>
        <p:grpSpPr>
          <a:xfrm>
            <a:off x="4071546" y="4955608"/>
            <a:ext cx="760628" cy="215444"/>
            <a:chOff x="3996773" y="3176241"/>
            <a:chExt cx="615558" cy="215443"/>
          </a:xfrm>
        </p:grpSpPr>
        <p:sp>
          <p:nvSpPr>
            <p:cNvPr id="258" name="椭圆 134">
              <a:extLst>
                <a:ext uri="{FF2B5EF4-FFF2-40B4-BE49-F238E27FC236}">
                  <a16:creationId xmlns:a16="http://schemas.microsoft.com/office/drawing/2014/main" id="{82CC7A36-B79A-31C9-1D0E-7D52286DC9BC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59" name="文本框 135">
              <a:extLst>
                <a:ext uri="{FF2B5EF4-FFF2-40B4-BE49-F238E27FC236}">
                  <a16:creationId xmlns:a16="http://schemas.microsoft.com/office/drawing/2014/main" id="{3B889A62-0E20-A6FF-1583-B023DE7974EF}"/>
                </a:ext>
              </a:extLst>
            </p:cNvPr>
            <p:cNvSpPr txBox="1"/>
            <p:nvPr/>
          </p:nvSpPr>
          <p:spPr>
            <a:xfrm>
              <a:off x="3996773" y="3176241"/>
              <a:ext cx="615558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Perth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60" name="组合 136">
            <a:extLst>
              <a:ext uri="{FF2B5EF4-FFF2-40B4-BE49-F238E27FC236}">
                <a16:creationId xmlns:a16="http://schemas.microsoft.com/office/drawing/2014/main" id="{D846A21A-9B80-40E9-5BCB-F059964F9D85}"/>
              </a:ext>
            </a:extLst>
          </p:cNvPr>
          <p:cNvGrpSpPr/>
          <p:nvPr/>
        </p:nvGrpSpPr>
        <p:grpSpPr>
          <a:xfrm>
            <a:off x="5609662" y="5184571"/>
            <a:ext cx="814628" cy="215444"/>
            <a:chOff x="4260851" y="3182064"/>
            <a:chExt cx="659259" cy="215443"/>
          </a:xfrm>
        </p:grpSpPr>
        <p:sp>
          <p:nvSpPr>
            <p:cNvPr id="261" name="椭圆 137">
              <a:extLst>
                <a:ext uri="{FF2B5EF4-FFF2-40B4-BE49-F238E27FC236}">
                  <a16:creationId xmlns:a16="http://schemas.microsoft.com/office/drawing/2014/main" id="{F995046E-3FB1-588F-B251-642D16F250CB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62" name="文本框 138">
              <a:extLst>
                <a:ext uri="{FF2B5EF4-FFF2-40B4-BE49-F238E27FC236}">
                  <a16:creationId xmlns:a16="http://schemas.microsoft.com/office/drawing/2014/main" id="{603DF28F-E381-8573-A6F2-3AF4D82E9AB0}"/>
                </a:ext>
              </a:extLst>
            </p:cNvPr>
            <p:cNvSpPr txBox="1"/>
            <p:nvPr/>
          </p:nvSpPr>
          <p:spPr>
            <a:xfrm>
              <a:off x="4304552" y="3182064"/>
              <a:ext cx="615558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Sydney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63" name="组合 139">
            <a:extLst>
              <a:ext uri="{FF2B5EF4-FFF2-40B4-BE49-F238E27FC236}">
                <a16:creationId xmlns:a16="http://schemas.microsoft.com/office/drawing/2014/main" id="{33EEA13F-CDB9-36FF-196F-D7203EDFB7EF}"/>
              </a:ext>
            </a:extLst>
          </p:cNvPr>
          <p:cNvGrpSpPr/>
          <p:nvPr/>
        </p:nvGrpSpPr>
        <p:grpSpPr>
          <a:xfrm>
            <a:off x="5555662" y="4953348"/>
            <a:ext cx="814628" cy="215444"/>
            <a:chOff x="4260851" y="3182064"/>
            <a:chExt cx="659259" cy="215443"/>
          </a:xfrm>
        </p:grpSpPr>
        <p:sp>
          <p:nvSpPr>
            <p:cNvPr id="264" name="椭圆 140">
              <a:extLst>
                <a:ext uri="{FF2B5EF4-FFF2-40B4-BE49-F238E27FC236}">
                  <a16:creationId xmlns:a16="http://schemas.microsoft.com/office/drawing/2014/main" id="{6F8445A5-DAB9-5986-BC1D-0700ACE9AE90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65" name="文本框 141">
              <a:extLst>
                <a:ext uri="{FF2B5EF4-FFF2-40B4-BE49-F238E27FC236}">
                  <a16:creationId xmlns:a16="http://schemas.microsoft.com/office/drawing/2014/main" id="{869533F6-5FC3-C77F-9D92-87B1CE5C7CDB}"/>
                </a:ext>
              </a:extLst>
            </p:cNvPr>
            <p:cNvSpPr txBox="1"/>
            <p:nvPr/>
          </p:nvSpPr>
          <p:spPr>
            <a:xfrm>
              <a:off x="4304552" y="3182064"/>
              <a:ext cx="615558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Brisbane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66" name="组合 145">
            <a:extLst>
              <a:ext uri="{FF2B5EF4-FFF2-40B4-BE49-F238E27FC236}">
                <a16:creationId xmlns:a16="http://schemas.microsoft.com/office/drawing/2014/main" id="{443475C6-C4E9-A12C-08D0-D90452A52186}"/>
              </a:ext>
            </a:extLst>
          </p:cNvPr>
          <p:cNvGrpSpPr/>
          <p:nvPr/>
        </p:nvGrpSpPr>
        <p:grpSpPr>
          <a:xfrm>
            <a:off x="4575346" y="5238480"/>
            <a:ext cx="760628" cy="215444"/>
            <a:chOff x="3892446" y="3176241"/>
            <a:chExt cx="615558" cy="215443"/>
          </a:xfrm>
        </p:grpSpPr>
        <p:sp>
          <p:nvSpPr>
            <p:cNvPr id="267" name="椭圆 146">
              <a:extLst>
                <a:ext uri="{FF2B5EF4-FFF2-40B4-BE49-F238E27FC236}">
                  <a16:creationId xmlns:a16="http://schemas.microsoft.com/office/drawing/2014/main" id="{35F0FDFD-9C85-EA5B-E860-4AC45352945D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68" name="文本框 147">
              <a:extLst>
                <a:ext uri="{FF2B5EF4-FFF2-40B4-BE49-F238E27FC236}">
                  <a16:creationId xmlns:a16="http://schemas.microsoft.com/office/drawing/2014/main" id="{9293F073-5B70-25B4-7D2C-19E296FE6012}"/>
                </a:ext>
              </a:extLst>
            </p:cNvPr>
            <p:cNvSpPr txBox="1"/>
            <p:nvPr/>
          </p:nvSpPr>
          <p:spPr>
            <a:xfrm>
              <a:off x="3892446" y="3176241"/>
              <a:ext cx="615558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Adelaide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69" name="组合 151">
            <a:extLst>
              <a:ext uri="{FF2B5EF4-FFF2-40B4-BE49-F238E27FC236}">
                <a16:creationId xmlns:a16="http://schemas.microsoft.com/office/drawing/2014/main" id="{5E382162-F0C3-EADA-B879-9C4BE4F7E829}"/>
              </a:ext>
            </a:extLst>
          </p:cNvPr>
          <p:cNvGrpSpPr/>
          <p:nvPr/>
        </p:nvGrpSpPr>
        <p:grpSpPr>
          <a:xfrm>
            <a:off x="9772557" y="3911341"/>
            <a:ext cx="760628" cy="215444"/>
            <a:chOff x="3942182" y="3178700"/>
            <a:chExt cx="615558" cy="215443"/>
          </a:xfrm>
        </p:grpSpPr>
        <p:sp>
          <p:nvSpPr>
            <p:cNvPr id="270" name="椭圆 152">
              <a:extLst>
                <a:ext uri="{FF2B5EF4-FFF2-40B4-BE49-F238E27FC236}">
                  <a16:creationId xmlns:a16="http://schemas.microsoft.com/office/drawing/2014/main" id="{E5D7AE80-DD9D-5219-3F33-AA4F09B946A9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71" name="文本框 153">
              <a:extLst>
                <a:ext uri="{FF2B5EF4-FFF2-40B4-BE49-F238E27FC236}">
                  <a16:creationId xmlns:a16="http://schemas.microsoft.com/office/drawing/2014/main" id="{99696A72-D4E5-EA0A-C7B9-D9CF67AC4F2D}"/>
                </a:ext>
              </a:extLst>
            </p:cNvPr>
            <p:cNvSpPr txBox="1"/>
            <p:nvPr/>
          </p:nvSpPr>
          <p:spPr>
            <a:xfrm>
              <a:off x="3942182" y="3178700"/>
              <a:ext cx="615558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Bogta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sp>
        <p:nvSpPr>
          <p:cNvPr id="272" name="椭圆 155">
            <a:extLst>
              <a:ext uri="{FF2B5EF4-FFF2-40B4-BE49-F238E27FC236}">
                <a16:creationId xmlns:a16="http://schemas.microsoft.com/office/drawing/2014/main" id="{16C9266D-D89F-BF3E-183B-82ED81276BEE}"/>
              </a:ext>
            </a:extLst>
          </p:cNvPr>
          <p:cNvSpPr/>
          <p:nvPr/>
        </p:nvSpPr>
        <p:spPr>
          <a:xfrm>
            <a:off x="570598" y="2380604"/>
            <a:ext cx="108000" cy="108000"/>
          </a:xfrm>
          <a:prstGeom prst="ellipse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273" name="文本框 156">
            <a:extLst>
              <a:ext uri="{FF2B5EF4-FFF2-40B4-BE49-F238E27FC236}">
                <a16:creationId xmlns:a16="http://schemas.microsoft.com/office/drawing/2014/main" id="{A8DD7F3F-05CA-3941-35A7-13B01345026A}"/>
              </a:ext>
            </a:extLst>
          </p:cNvPr>
          <p:cNvSpPr txBox="1"/>
          <p:nvPr/>
        </p:nvSpPr>
        <p:spPr>
          <a:xfrm>
            <a:off x="159170" y="2309233"/>
            <a:ext cx="7606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Dublin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grpSp>
        <p:nvGrpSpPr>
          <p:cNvPr id="274" name="组合 157">
            <a:extLst>
              <a:ext uri="{FF2B5EF4-FFF2-40B4-BE49-F238E27FC236}">
                <a16:creationId xmlns:a16="http://schemas.microsoft.com/office/drawing/2014/main" id="{C0BF46D2-1859-95D5-F81F-667610243CCF}"/>
              </a:ext>
            </a:extLst>
          </p:cNvPr>
          <p:cNvGrpSpPr/>
          <p:nvPr/>
        </p:nvGrpSpPr>
        <p:grpSpPr>
          <a:xfrm>
            <a:off x="237082" y="2421427"/>
            <a:ext cx="760628" cy="216403"/>
            <a:chOff x="3982972" y="3117397"/>
            <a:chExt cx="615558" cy="216402"/>
          </a:xfrm>
        </p:grpSpPr>
        <p:sp>
          <p:nvSpPr>
            <p:cNvPr id="275" name="椭圆 158">
              <a:extLst>
                <a:ext uri="{FF2B5EF4-FFF2-40B4-BE49-F238E27FC236}">
                  <a16:creationId xmlns:a16="http://schemas.microsoft.com/office/drawing/2014/main" id="{50A33741-CA83-ED46-1A2E-AC93AD9D80AE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76" name="文本框 159">
              <a:extLst>
                <a:ext uri="{FF2B5EF4-FFF2-40B4-BE49-F238E27FC236}">
                  <a16:creationId xmlns:a16="http://schemas.microsoft.com/office/drawing/2014/main" id="{B80297B7-B4FC-E7C0-9EC9-26FF69BDCD2F}"/>
                </a:ext>
              </a:extLst>
            </p:cNvPr>
            <p:cNvSpPr txBox="1"/>
            <p:nvPr/>
          </p:nvSpPr>
          <p:spPr>
            <a:xfrm>
              <a:off x="3982972" y="3117397"/>
              <a:ext cx="615558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Paris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77" name="组合 160">
            <a:extLst>
              <a:ext uri="{FF2B5EF4-FFF2-40B4-BE49-F238E27FC236}">
                <a16:creationId xmlns:a16="http://schemas.microsoft.com/office/drawing/2014/main" id="{6C67B849-CACA-9A3B-2AD6-D7DC076F5DF9}"/>
              </a:ext>
            </a:extLst>
          </p:cNvPr>
          <p:cNvGrpSpPr/>
          <p:nvPr/>
        </p:nvGrpSpPr>
        <p:grpSpPr>
          <a:xfrm>
            <a:off x="1333692" y="2600799"/>
            <a:ext cx="713627" cy="215444"/>
            <a:chOff x="1044146" y="1796904"/>
            <a:chExt cx="713626" cy="215443"/>
          </a:xfrm>
        </p:grpSpPr>
        <p:sp>
          <p:nvSpPr>
            <p:cNvPr id="278" name="椭圆 161">
              <a:extLst>
                <a:ext uri="{FF2B5EF4-FFF2-40B4-BE49-F238E27FC236}">
                  <a16:creationId xmlns:a16="http://schemas.microsoft.com/office/drawing/2014/main" id="{0109AA18-8F0C-287A-D5B3-2F3AC646B332}"/>
                </a:ext>
              </a:extLst>
            </p:cNvPr>
            <p:cNvSpPr/>
            <p:nvPr/>
          </p:nvSpPr>
          <p:spPr>
            <a:xfrm>
              <a:off x="1044146" y="1840639"/>
              <a:ext cx="108000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79" name="文本框 162">
              <a:extLst>
                <a:ext uri="{FF2B5EF4-FFF2-40B4-BE49-F238E27FC236}">
                  <a16:creationId xmlns:a16="http://schemas.microsoft.com/office/drawing/2014/main" id="{4D4840C1-CCC5-38BB-1FFA-98B031666DDB}"/>
                </a:ext>
              </a:extLst>
            </p:cNvPr>
            <p:cNvSpPr txBox="1"/>
            <p:nvPr/>
          </p:nvSpPr>
          <p:spPr>
            <a:xfrm>
              <a:off x="1098145" y="1796904"/>
              <a:ext cx="659627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Milan</a:t>
              </a:r>
            </a:p>
          </p:txBody>
        </p:sp>
      </p:grpSp>
      <p:grpSp>
        <p:nvGrpSpPr>
          <p:cNvPr id="280" name="组合 163">
            <a:extLst>
              <a:ext uri="{FF2B5EF4-FFF2-40B4-BE49-F238E27FC236}">
                <a16:creationId xmlns:a16="http://schemas.microsoft.com/office/drawing/2014/main" id="{0D3801E2-5A99-B726-D0FA-2D17D124C615}"/>
              </a:ext>
            </a:extLst>
          </p:cNvPr>
          <p:cNvGrpSpPr/>
          <p:nvPr/>
        </p:nvGrpSpPr>
        <p:grpSpPr>
          <a:xfrm>
            <a:off x="431972" y="2704535"/>
            <a:ext cx="713627" cy="215444"/>
            <a:chOff x="1044146" y="1796904"/>
            <a:chExt cx="713626" cy="215443"/>
          </a:xfrm>
        </p:grpSpPr>
        <p:sp>
          <p:nvSpPr>
            <p:cNvPr id="281" name="椭圆 164">
              <a:extLst>
                <a:ext uri="{FF2B5EF4-FFF2-40B4-BE49-F238E27FC236}">
                  <a16:creationId xmlns:a16="http://schemas.microsoft.com/office/drawing/2014/main" id="{1F217386-B8E6-7037-A3D6-7DD9EE1415D4}"/>
                </a:ext>
              </a:extLst>
            </p:cNvPr>
            <p:cNvSpPr/>
            <p:nvPr/>
          </p:nvSpPr>
          <p:spPr>
            <a:xfrm>
              <a:off x="1044146" y="1840639"/>
              <a:ext cx="108000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82" name="文本框 165">
              <a:extLst>
                <a:ext uri="{FF2B5EF4-FFF2-40B4-BE49-F238E27FC236}">
                  <a16:creationId xmlns:a16="http://schemas.microsoft.com/office/drawing/2014/main" id="{013354E7-4CB6-F366-04D3-D83FF66F9B76}"/>
                </a:ext>
              </a:extLst>
            </p:cNvPr>
            <p:cNvSpPr txBox="1"/>
            <p:nvPr/>
          </p:nvSpPr>
          <p:spPr>
            <a:xfrm>
              <a:off x="1098145" y="1796904"/>
              <a:ext cx="659627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Madrid</a:t>
              </a:r>
            </a:p>
          </p:txBody>
        </p:sp>
      </p:grpSp>
      <p:grpSp>
        <p:nvGrpSpPr>
          <p:cNvPr id="283" name="组合 166">
            <a:extLst>
              <a:ext uri="{FF2B5EF4-FFF2-40B4-BE49-F238E27FC236}">
                <a16:creationId xmlns:a16="http://schemas.microsoft.com/office/drawing/2014/main" id="{45E33E52-273C-7D71-9E85-B2ADD94993D7}"/>
              </a:ext>
            </a:extLst>
          </p:cNvPr>
          <p:cNvGrpSpPr/>
          <p:nvPr/>
        </p:nvGrpSpPr>
        <p:grpSpPr>
          <a:xfrm>
            <a:off x="1084881" y="1848442"/>
            <a:ext cx="785997" cy="215444"/>
            <a:chOff x="1044146" y="1796904"/>
            <a:chExt cx="785996" cy="215444"/>
          </a:xfrm>
        </p:grpSpPr>
        <p:sp>
          <p:nvSpPr>
            <p:cNvPr id="284" name="椭圆 167">
              <a:extLst>
                <a:ext uri="{FF2B5EF4-FFF2-40B4-BE49-F238E27FC236}">
                  <a16:creationId xmlns:a16="http://schemas.microsoft.com/office/drawing/2014/main" id="{5DC25D63-4CF4-F1F9-CAA7-F40DE28E4681}"/>
                </a:ext>
              </a:extLst>
            </p:cNvPr>
            <p:cNvSpPr/>
            <p:nvPr/>
          </p:nvSpPr>
          <p:spPr>
            <a:xfrm>
              <a:off x="1044146" y="1840639"/>
              <a:ext cx="108000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85" name="文本框 168">
              <a:extLst>
                <a:ext uri="{FF2B5EF4-FFF2-40B4-BE49-F238E27FC236}">
                  <a16:creationId xmlns:a16="http://schemas.microsoft.com/office/drawing/2014/main" id="{F0528106-A955-7EBC-791F-694113071A69}"/>
                </a:ext>
              </a:extLst>
            </p:cNvPr>
            <p:cNvSpPr txBox="1"/>
            <p:nvPr/>
          </p:nvSpPr>
          <p:spPr>
            <a:xfrm>
              <a:off x="1098145" y="1796904"/>
              <a:ext cx="73199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Stockholm</a:t>
              </a:r>
            </a:p>
          </p:txBody>
        </p:sp>
      </p:grpSp>
      <p:grpSp>
        <p:nvGrpSpPr>
          <p:cNvPr id="286" name="组合 169">
            <a:extLst>
              <a:ext uri="{FF2B5EF4-FFF2-40B4-BE49-F238E27FC236}">
                <a16:creationId xmlns:a16="http://schemas.microsoft.com/office/drawing/2014/main" id="{93F07A08-47AA-0099-BDD9-7AC71B1206A9}"/>
              </a:ext>
            </a:extLst>
          </p:cNvPr>
          <p:cNvGrpSpPr/>
          <p:nvPr/>
        </p:nvGrpSpPr>
        <p:grpSpPr>
          <a:xfrm>
            <a:off x="1852504" y="1732247"/>
            <a:ext cx="713627" cy="215444"/>
            <a:chOff x="1044146" y="1796904"/>
            <a:chExt cx="713626" cy="215444"/>
          </a:xfrm>
        </p:grpSpPr>
        <p:sp>
          <p:nvSpPr>
            <p:cNvPr id="287" name="椭圆 170">
              <a:extLst>
                <a:ext uri="{FF2B5EF4-FFF2-40B4-BE49-F238E27FC236}">
                  <a16:creationId xmlns:a16="http://schemas.microsoft.com/office/drawing/2014/main" id="{141AB46C-9C25-3CD4-87E5-79BC1EDAA75C}"/>
                </a:ext>
              </a:extLst>
            </p:cNvPr>
            <p:cNvSpPr/>
            <p:nvPr/>
          </p:nvSpPr>
          <p:spPr>
            <a:xfrm>
              <a:off x="1044146" y="1840639"/>
              <a:ext cx="108000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88" name="文本框 171">
              <a:extLst>
                <a:ext uri="{FF2B5EF4-FFF2-40B4-BE49-F238E27FC236}">
                  <a16:creationId xmlns:a16="http://schemas.microsoft.com/office/drawing/2014/main" id="{B9BC1B05-C914-F7C0-7ED1-8A6081C347B6}"/>
                </a:ext>
              </a:extLst>
            </p:cNvPr>
            <p:cNvSpPr txBox="1"/>
            <p:nvPr/>
          </p:nvSpPr>
          <p:spPr>
            <a:xfrm>
              <a:off x="1098145" y="1796904"/>
              <a:ext cx="6596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Helsinki</a:t>
              </a:r>
            </a:p>
          </p:txBody>
        </p:sp>
      </p:grpSp>
      <p:grpSp>
        <p:nvGrpSpPr>
          <p:cNvPr id="289" name="组合 172">
            <a:extLst>
              <a:ext uri="{FF2B5EF4-FFF2-40B4-BE49-F238E27FC236}">
                <a16:creationId xmlns:a16="http://schemas.microsoft.com/office/drawing/2014/main" id="{43E50301-246E-ABEA-B4CA-D0A2F21F478E}"/>
              </a:ext>
            </a:extLst>
          </p:cNvPr>
          <p:cNvGrpSpPr/>
          <p:nvPr/>
        </p:nvGrpSpPr>
        <p:grpSpPr>
          <a:xfrm>
            <a:off x="1723428" y="2261156"/>
            <a:ext cx="713627" cy="215444"/>
            <a:chOff x="1044146" y="1796904"/>
            <a:chExt cx="713626" cy="215444"/>
          </a:xfrm>
        </p:grpSpPr>
        <p:sp>
          <p:nvSpPr>
            <p:cNvPr id="290" name="椭圆 173">
              <a:extLst>
                <a:ext uri="{FF2B5EF4-FFF2-40B4-BE49-F238E27FC236}">
                  <a16:creationId xmlns:a16="http://schemas.microsoft.com/office/drawing/2014/main" id="{F20984EC-4055-5907-C959-5A1A2926E251}"/>
                </a:ext>
              </a:extLst>
            </p:cNvPr>
            <p:cNvSpPr/>
            <p:nvPr/>
          </p:nvSpPr>
          <p:spPr>
            <a:xfrm>
              <a:off x="1044146" y="1840639"/>
              <a:ext cx="108000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91" name="文本框 174">
              <a:extLst>
                <a:ext uri="{FF2B5EF4-FFF2-40B4-BE49-F238E27FC236}">
                  <a16:creationId xmlns:a16="http://schemas.microsoft.com/office/drawing/2014/main" id="{B30AC7AD-525D-5236-B347-353E9D873430}"/>
                </a:ext>
              </a:extLst>
            </p:cNvPr>
            <p:cNvSpPr txBox="1"/>
            <p:nvPr/>
          </p:nvSpPr>
          <p:spPr>
            <a:xfrm>
              <a:off x="1098145" y="1796904"/>
              <a:ext cx="6596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Warsaw</a:t>
              </a:r>
            </a:p>
          </p:txBody>
        </p:sp>
      </p:grpSp>
      <p:grpSp>
        <p:nvGrpSpPr>
          <p:cNvPr id="292" name="组合 175">
            <a:extLst>
              <a:ext uri="{FF2B5EF4-FFF2-40B4-BE49-F238E27FC236}">
                <a16:creationId xmlns:a16="http://schemas.microsoft.com/office/drawing/2014/main" id="{D56BA7E8-977B-3FCF-9EF0-80D283408105}"/>
              </a:ext>
            </a:extLst>
          </p:cNvPr>
          <p:cNvGrpSpPr/>
          <p:nvPr/>
        </p:nvGrpSpPr>
        <p:grpSpPr>
          <a:xfrm>
            <a:off x="9066488" y="2343137"/>
            <a:ext cx="831849" cy="215444"/>
            <a:chOff x="4260851" y="3163014"/>
            <a:chExt cx="673197" cy="215443"/>
          </a:xfrm>
        </p:grpSpPr>
        <p:sp>
          <p:nvSpPr>
            <p:cNvPr id="293" name="椭圆 176">
              <a:extLst>
                <a:ext uri="{FF2B5EF4-FFF2-40B4-BE49-F238E27FC236}">
                  <a16:creationId xmlns:a16="http://schemas.microsoft.com/office/drawing/2014/main" id="{01288382-A26C-8D7D-4FFD-FEBB08BC290C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94" name="文本框 177">
              <a:extLst>
                <a:ext uri="{FF2B5EF4-FFF2-40B4-BE49-F238E27FC236}">
                  <a16:creationId xmlns:a16="http://schemas.microsoft.com/office/drawing/2014/main" id="{4E5D3B17-A3BF-A095-930E-E96B65A8E2D8}"/>
                </a:ext>
              </a:extLst>
            </p:cNvPr>
            <p:cNvSpPr txBox="1"/>
            <p:nvPr/>
          </p:nvSpPr>
          <p:spPr>
            <a:xfrm>
              <a:off x="4321175" y="3163014"/>
              <a:ext cx="612873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Denver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95" name="组合 178">
            <a:extLst>
              <a:ext uri="{FF2B5EF4-FFF2-40B4-BE49-F238E27FC236}">
                <a16:creationId xmlns:a16="http://schemas.microsoft.com/office/drawing/2014/main" id="{F43B0804-7A6A-D03F-99B3-868B6781BD65}"/>
              </a:ext>
            </a:extLst>
          </p:cNvPr>
          <p:cNvGrpSpPr/>
          <p:nvPr/>
        </p:nvGrpSpPr>
        <p:grpSpPr>
          <a:xfrm>
            <a:off x="9984680" y="2116128"/>
            <a:ext cx="831849" cy="215444"/>
            <a:chOff x="4260851" y="3163014"/>
            <a:chExt cx="673197" cy="215443"/>
          </a:xfrm>
        </p:grpSpPr>
        <p:sp>
          <p:nvSpPr>
            <p:cNvPr id="296" name="椭圆 179">
              <a:extLst>
                <a:ext uri="{FF2B5EF4-FFF2-40B4-BE49-F238E27FC236}">
                  <a16:creationId xmlns:a16="http://schemas.microsoft.com/office/drawing/2014/main" id="{2272615D-0BB5-02EB-A296-30CDDAF921C7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297" name="文本框 180">
              <a:extLst>
                <a:ext uri="{FF2B5EF4-FFF2-40B4-BE49-F238E27FC236}">
                  <a16:creationId xmlns:a16="http://schemas.microsoft.com/office/drawing/2014/main" id="{81309B14-8565-CB6F-B5BA-933ABCFEF5EB}"/>
                </a:ext>
              </a:extLst>
            </p:cNvPr>
            <p:cNvSpPr txBox="1"/>
            <p:nvPr/>
          </p:nvSpPr>
          <p:spPr>
            <a:xfrm>
              <a:off x="4321175" y="3163014"/>
              <a:ext cx="612873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Toronto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298" name="组合 181">
            <a:extLst>
              <a:ext uri="{FF2B5EF4-FFF2-40B4-BE49-F238E27FC236}">
                <a16:creationId xmlns:a16="http://schemas.microsoft.com/office/drawing/2014/main" id="{416F5DCA-8D49-3FD8-0321-FC202918310C}"/>
              </a:ext>
            </a:extLst>
          </p:cNvPr>
          <p:cNvGrpSpPr/>
          <p:nvPr/>
        </p:nvGrpSpPr>
        <p:grpSpPr>
          <a:xfrm>
            <a:off x="11113244" y="4738287"/>
            <a:ext cx="981287" cy="215444"/>
            <a:chOff x="4260851" y="3182064"/>
            <a:chExt cx="794131" cy="215444"/>
          </a:xfrm>
        </p:grpSpPr>
        <p:sp>
          <p:nvSpPr>
            <p:cNvPr id="299" name="椭圆 182">
              <a:extLst>
                <a:ext uri="{FF2B5EF4-FFF2-40B4-BE49-F238E27FC236}">
                  <a16:creationId xmlns:a16="http://schemas.microsoft.com/office/drawing/2014/main" id="{21B1B696-08FB-7D2D-20A9-EE66CE595E88}"/>
                </a:ext>
              </a:extLst>
            </p:cNvPr>
            <p:cNvSpPr/>
            <p:nvPr/>
          </p:nvSpPr>
          <p:spPr>
            <a:xfrm>
              <a:off x="4260851" y="3225799"/>
              <a:ext cx="87402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300" name="文本框 183">
              <a:extLst>
                <a:ext uri="{FF2B5EF4-FFF2-40B4-BE49-F238E27FC236}">
                  <a16:creationId xmlns:a16="http://schemas.microsoft.com/office/drawing/2014/main" id="{5E1F4650-8BDF-C7C2-7783-192D1E36BB4D}"/>
                </a:ext>
              </a:extLst>
            </p:cNvPr>
            <p:cNvSpPr txBox="1"/>
            <p:nvPr/>
          </p:nvSpPr>
          <p:spPr>
            <a:xfrm>
              <a:off x="4304552" y="3182064"/>
              <a:ext cx="75043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Rio De Janeiro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301" name="组合 184">
            <a:extLst>
              <a:ext uri="{FF2B5EF4-FFF2-40B4-BE49-F238E27FC236}">
                <a16:creationId xmlns:a16="http://schemas.microsoft.com/office/drawing/2014/main" id="{C50EE560-4399-72A6-B655-3C72011E0D39}"/>
              </a:ext>
            </a:extLst>
          </p:cNvPr>
          <p:cNvGrpSpPr/>
          <p:nvPr/>
        </p:nvGrpSpPr>
        <p:grpSpPr>
          <a:xfrm>
            <a:off x="1744736" y="2397377"/>
            <a:ext cx="713627" cy="215444"/>
            <a:chOff x="1044146" y="1796904"/>
            <a:chExt cx="713626" cy="215443"/>
          </a:xfrm>
        </p:grpSpPr>
        <p:sp>
          <p:nvSpPr>
            <p:cNvPr id="302" name="椭圆 185">
              <a:extLst>
                <a:ext uri="{FF2B5EF4-FFF2-40B4-BE49-F238E27FC236}">
                  <a16:creationId xmlns:a16="http://schemas.microsoft.com/office/drawing/2014/main" id="{17929034-80D5-C31F-FFEA-508A3F406BD9}"/>
                </a:ext>
              </a:extLst>
            </p:cNvPr>
            <p:cNvSpPr/>
            <p:nvPr/>
          </p:nvSpPr>
          <p:spPr>
            <a:xfrm>
              <a:off x="1044146" y="1840639"/>
              <a:ext cx="108000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303" name="文本框 186">
              <a:extLst>
                <a:ext uri="{FF2B5EF4-FFF2-40B4-BE49-F238E27FC236}">
                  <a16:creationId xmlns:a16="http://schemas.microsoft.com/office/drawing/2014/main" id="{AF9ED645-DA14-7FE1-F799-99816BFD8B59}"/>
                </a:ext>
              </a:extLst>
            </p:cNvPr>
            <p:cNvSpPr txBox="1"/>
            <p:nvPr/>
          </p:nvSpPr>
          <p:spPr>
            <a:xfrm>
              <a:off x="1098145" y="1796904"/>
              <a:ext cx="659627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Sofia</a:t>
              </a:r>
            </a:p>
          </p:txBody>
        </p:sp>
      </p:grpSp>
      <p:grpSp>
        <p:nvGrpSpPr>
          <p:cNvPr id="304" name="组合 187">
            <a:extLst>
              <a:ext uri="{FF2B5EF4-FFF2-40B4-BE49-F238E27FC236}">
                <a16:creationId xmlns:a16="http://schemas.microsoft.com/office/drawing/2014/main" id="{1699D3EB-D5F4-4E7F-23C8-240674002E9D}"/>
              </a:ext>
            </a:extLst>
          </p:cNvPr>
          <p:cNvGrpSpPr/>
          <p:nvPr/>
        </p:nvGrpSpPr>
        <p:grpSpPr>
          <a:xfrm>
            <a:off x="263639" y="2820015"/>
            <a:ext cx="713627" cy="215444"/>
            <a:chOff x="1044146" y="1796904"/>
            <a:chExt cx="713626" cy="215443"/>
          </a:xfrm>
        </p:grpSpPr>
        <p:sp>
          <p:nvSpPr>
            <p:cNvPr id="305" name="椭圆 188">
              <a:extLst>
                <a:ext uri="{FF2B5EF4-FFF2-40B4-BE49-F238E27FC236}">
                  <a16:creationId xmlns:a16="http://schemas.microsoft.com/office/drawing/2014/main" id="{49E0A549-0E93-2060-CD41-D97569BEB2C9}"/>
                </a:ext>
              </a:extLst>
            </p:cNvPr>
            <p:cNvSpPr/>
            <p:nvPr/>
          </p:nvSpPr>
          <p:spPr>
            <a:xfrm>
              <a:off x="1044146" y="1840639"/>
              <a:ext cx="108000" cy="108000"/>
            </a:xfrm>
            <a:prstGeom prst="ellipse">
              <a:avLst/>
            </a:prstGeom>
            <a:solidFill>
              <a:srgbClr val="7030A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306" name="文本框 189">
              <a:extLst>
                <a:ext uri="{FF2B5EF4-FFF2-40B4-BE49-F238E27FC236}">
                  <a16:creationId xmlns:a16="http://schemas.microsoft.com/office/drawing/2014/main" id="{83B595CE-E4E1-E7EB-B1FC-CF261D02B217}"/>
                </a:ext>
              </a:extLst>
            </p:cNvPr>
            <p:cNvSpPr txBox="1"/>
            <p:nvPr/>
          </p:nvSpPr>
          <p:spPr>
            <a:xfrm>
              <a:off x="1098145" y="1796904"/>
              <a:ext cx="659627" cy="215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Microsoft YaHei Light" panose="020B0502040204020203" pitchFamily="34" charset="-122"/>
                  <a:cs typeface="Calibri" panose="020F0502020204030204" pitchFamily="34" charset="0"/>
                </a:rPr>
                <a:t>Lisbon</a:t>
              </a:r>
            </a:p>
          </p:txBody>
        </p:sp>
      </p:grpSp>
      <p:sp>
        <p:nvSpPr>
          <p:cNvPr id="307" name="椭圆 26">
            <a:extLst>
              <a:ext uri="{FF2B5EF4-FFF2-40B4-BE49-F238E27FC236}">
                <a16:creationId xmlns:a16="http://schemas.microsoft.com/office/drawing/2014/main" id="{BAD882CD-42DE-0C45-A5D6-3A16CA955B43}"/>
              </a:ext>
            </a:extLst>
          </p:cNvPr>
          <p:cNvSpPr/>
          <p:nvPr/>
        </p:nvSpPr>
        <p:spPr>
          <a:xfrm>
            <a:off x="11262538" y="790439"/>
            <a:ext cx="77275" cy="77275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067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356BF4CD-668F-77A1-DF82-1C990C914985}"/>
              </a:ext>
            </a:extLst>
          </p:cNvPr>
          <p:cNvSpPr txBox="1"/>
          <p:nvPr/>
        </p:nvSpPr>
        <p:spPr>
          <a:xfrm>
            <a:off x="11313844" y="880925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sz="600" dirty="0" err="1">
                <a:solidFill>
                  <a:schemeClr val="bg1">
                    <a:lumMod val="50000"/>
                  </a:schemeClr>
                </a:solidFill>
                <a:latin typeface="微软雅黑"/>
                <a:cs typeface="Calibri" panose="020F0502020204030204" pitchFamily="34" charset="0"/>
              </a:rPr>
              <a:t>边缘网络节点</a:t>
            </a:r>
            <a:endParaRPr lang="en-US" sz="600" dirty="0">
              <a:solidFill>
                <a:schemeClr val="bg1">
                  <a:lumMod val="50000"/>
                </a:schemeClr>
              </a:solidFill>
              <a:latin typeface="微软雅黑"/>
              <a:cs typeface="Calibri" panose="020F0502020204030204" pitchFamily="34" charset="0"/>
            </a:endParaRPr>
          </a:p>
        </p:txBody>
      </p:sp>
      <p:sp>
        <p:nvSpPr>
          <p:cNvPr id="309" name="椭圆 41">
            <a:extLst>
              <a:ext uri="{FF2B5EF4-FFF2-40B4-BE49-F238E27FC236}">
                <a16:creationId xmlns:a16="http://schemas.microsoft.com/office/drawing/2014/main" id="{555B0452-26BF-E0F3-F0C8-90A978FAF880}"/>
              </a:ext>
            </a:extLst>
          </p:cNvPr>
          <p:cNvSpPr/>
          <p:nvPr/>
        </p:nvSpPr>
        <p:spPr>
          <a:xfrm>
            <a:off x="11268818" y="942710"/>
            <a:ext cx="77275" cy="77275"/>
          </a:xfrm>
          <a:prstGeom prst="ellipse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067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  <a:cs typeface="+mn-cs"/>
            </a:endParaRP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5AFF71D3-0B2C-0C63-5ADA-616A2512B095}"/>
              </a:ext>
            </a:extLst>
          </p:cNvPr>
          <p:cNvSpPr txBox="1"/>
          <p:nvPr/>
        </p:nvSpPr>
        <p:spPr>
          <a:xfrm>
            <a:off x="11313844" y="725262"/>
            <a:ext cx="87716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sz="600" dirty="0" err="1">
                <a:solidFill>
                  <a:schemeClr val="bg1">
                    <a:lumMod val="50000"/>
                  </a:schemeClr>
                </a:solidFill>
                <a:latin typeface="微软雅黑"/>
                <a:cs typeface="Calibri" panose="020F0502020204030204" pitchFamily="34" charset="0"/>
              </a:rPr>
              <a:t>边缘算力和网络节点</a:t>
            </a:r>
            <a:endParaRPr lang="en-US" sz="600" dirty="0">
              <a:solidFill>
                <a:schemeClr val="bg1">
                  <a:lumMod val="50000"/>
                </a:schemeClr>
              </a:solidFill>
              <a:latin typeface="微软雅黑"/>
              <a:cs typeface="Calibri" panose="020F0502020204030204" pitchFamily="34" charset="0"/>
            </a:endParaRPr>
          </a:p>
        </p:txBody>
      </p:sp>
      <p:sp>
        <p:nvSpPr>
          <p:cNvPr id="311" name="椭圆 35">
            <a:extLst>
              <a:ext uri="{FF2B5EF4-FFF2-40B4-BE49-F238E27FC236}">
                <a16:creationId xmlns:a16="http://schemas.microsoft.com/office/drawing/2014/main" id="{07B2E53E-04FF-5795-EABA-0F45847510ED}"/>
              </a:ext>
            </a:extLst>
          </p:cNvPr>
          <p:cNvSpPr/>
          <p:nvPr/>
        </p:nvSpPr>
        <p:spPr>
          <a:xfrm>
            <a:off x="9284384" y="2875500"/>
            <a:ext cx="120651" cy="120651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12" name="椭圆 35">
            <a:extLst>
              <a:ext uri="{FF2B5EF4-FFF2-40B4-BE49-F238E27FC236}">
                <a16:creationId xmlns:a16="http://schemas.microsoft.com/office/drawing/2014/main" id="{C7C1BEE5-61A3-3531-F1A6-3E7A2EC89ABB}"/>
              </a:ext>
            </a:extLst>
          </p:cNvPr>
          <p:cNvSpPr/>
          <p:nvPr/>
        </p:nvSpPr>
        <p:spPr>
          <a:xfrm>
            <a:off x="9443284" y="2531273"/>
            <a:ext cx="120651" cy="120651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13" name="椭圆 47">
            <a:extLst>
              <a:ext uri="{FF2B5EF4-FFF2-40B4-BE49-F238E27FC236}">
                <a16:creationId xmlns:a16="http://schemas.microsoft.com/office/drawing/2014/main" id="{34AE8068-E781-C2B0-7AE4-F3770716E53E}"/>
              </a:ext>
            </a:extLst>
          </p:cNvPr>
          <p:cNvSpPr/>
          <p:nvPr/>
        </p:nvSpPr>
        <p:spPr>
          <a:xfrm>
            <a:off x="4623527" y="3300680"/>
            <a:ext cx="120651" cy="120651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14" name="椭圆 47">
            <a:extLst>
              <a:ext uri="{FF2B5EF4-FFF2-40B4-BE49-F238E27FC236}">
                <a16:creationId xmlns:a16="http://schemas.microsoft.com/office/drawing/2014/main" id="{EFE55D72-451B-BC2D-00CF-4176EAAA5910}"/>
              </a:ext>
            </a:extLst>
          </p:cNvPr>
          <p:cNvSpPr/>
          <p:nvPr/>
        </p:nvSpPr>
        <p:spPr>
          <a:xfrm>
            <a:off x="4856024" y="2764296"/>
            <a:ext cx="120651" cy="120651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15" name="椭圆 47">
            <a:extLst>
              <a:ext uri="{FF2B5EF4-FFF2-40B4-BE49-F238E27FC236}">
                <a16:creationId xmlns:a16="http://schemas.microsoft.com/office/drawing/2014/main" id="{555D8EBC-A42E-6592-623A-66C438D6657D}"/>
              </a:ext>
            </a:extLst>
          </p:cNvPr>
          <p:cNvSpPr/>
          <p:nvPr/>
        </p:nvSpPr>
        <p:spPr>
          <a:xfrm>
            <a:off x="5334636" y="2726268"/>
            <a:ext cx="120651" cy="120651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16" name="椭圆 47">
            <a:extLst>
              <a:ext uri="{FF2B5EF4-FFF2-40B4-BE49-F238E27FC236}">
                <a16:creationId xmlns:a16="http://schemas.microsoft.com/office/drawing/2014/main" id="{AF01F89E-1DFD-FC47-A007-D529ED28B4DD}"/>
              </a:ext>
            </a:extLst>
          </p:cNvPr>
          <p:cNvSpPr/>
          <p:nvPr/>
        </p:nvSpPr>
        <p:spPr>
          <a:xfrm>
            <a:off x="4657124" y="3750380"/>
            <a:ext cx="120651" cy="120651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17" name="椭圆 137">
            <a:extLst>
              <a:ext uri="{FF2B5EF4-FFF2-40B4-BE49-F238E27FC236}">
                <a16:creationId xmlns:a16="http://schemas.microsoft.com/office/drawing/2014/main" id="{D399A05A-C79C-0A84-FAB5-A69AF89BBA7F}"/>
              </a:ext>
            </a:extLst>
          </p:cNvPr>
          <p:cNvSpPr/>
          <p:nvPr/>
        </p:nvSpPr>
        <p:spPr>
          <a:xfrm>
            <a:off x="5263175" y="5401555"/>
            <a:ext cx="108000" cy="108000"/>
          </a:xfrm>
          <a:prstGeom prst="ellipse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18" name="椭圆 19">
            <a:extLst>
              <a:ext uri="{FF2B5EF4-FFF2-40B4-BE49-F238E27FC236}">
                <a16:creationId xmlns:a16="http://schemas.microsoft.com/office/drawing/2014/main" id="{9F4DCF43-9FFA-5D4B-7408-169D15BB4E64}"/>
              </a:ext>
            </a:extLst>
          </p:cNvPr>
          <p:cNvSpPr/>
          <p:nvPr/>
        </p:nvSpPr>
        <p:spPr>
          <a:xfrm>
            <a:off x="4512407" y="4403465"/>
            <a:ext cx="120651" cy="120651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19" name="文本框 75">
            <a:extLst>
              <a:ext uri="{FF2B5EF4-FFF2-40B4-BE49-F238E27FC236}">
                <a16:creationId xmlns:a16="http://schemas.microsoft.com/office/drawing/2014/main" id="{38D6EB73-8371-ED71-B0C5-4DBB8FA52091}"/>
              </a:ext>
            </a:extLst>
          </p:cNvPr>
          <p:cNvSpPr txBox="1"/>
          <p:nvPr/>
        </p:nvSpPr>
        <p:spPr>
          <a:xfrm>
            <a:off x="5362914" y="4138927"/>
            <a:ext cx="7606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kumimoji="1" lang="en-US" altLang="zh-CN" sz="800" dirty="0">
                <a:solidFill>
                  <a:prstClr val="black"/>
                </a:solidFill>
                <a:latin typeface="Calibri" panose="020F0502020204030204" pitchFamily="34" charset="0"/>
                <a:ea typeface="Microsoft YaHei Light" panose="020B0502040204020203" pitchFamily="34" charset="-122"/>
                <a:cs typeface="Calibri" panose="020F0502020204030204" pitchFamily="34" charset="0"/>
              </a:rPr>
              <a:t>Surabaya</a:t>
            </a:r>
            <a:endParaRPr kumimoji="1" lang="zh-CN" altLang="en-US" sz="800" dirty="0">
              <a:solidFill>
                <a:prstClr val="black"/>
              </a:solidFill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20" name="椭圆 19">
            <a:extLst>
              <a:ext uri="{FF2B5EF4-FFF2-40B4-BE49-F238E27FC236}">
                <a16:creationId xmlns:a16="http://schemas.microsoft.com/office/drawing/2014/main" id="{AFAC86A6-1587-BF97-2CFF-9766F47340A4}"/>
              </a:ext>
            </a:extLst>
          </p:cNvPr>
          <p:cNvSpPr/>
          <p:nvPr/>
        </p:nvSpPr>
        <p:spPr>
          <a:xfrm>
            <a:off x="5302962" y="4204307"/>
            <a:ext cx="120651" cy="120651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21" name="椭圆 19">
            <a:extLst>
              <a:ext uri="{FF2B5EF4-FFF2-40B4-BE49-F238E27FC236}">
                <a16:creationId xmlns:a16="http://schemas.microsoft.com/office/drawing/2014/main" id="{74AD6FF0-6BA6-A5CA-A8AF-F81735B0E1CF}"/>
              </a:ext>
            </a:extLst>
          </p:cNvPr>
          <p:cNvSpPr/>
          <p:nvPr/>
        </p:nvSpPr>
        <p:spPr>
          <a:xfrm>
            <a:off x="3926428" y="4044452"/>
            <a:ext cx="120651" cy="120651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22" name="椭圆 19">
            <a:extLst>
              <a:ext uri="{FF2B5EF4-FFF2-40B4-BE49-F238E27FC236}">
                <a16:creationId xmlns:a16="http://schemas.microsoft.com/office/drawing/2014/main" id="{21C85E08-E050-0CB7-75A6-D8B11D7BD1D7}"/>
              </a:ext>
            </a:extLst>
          </p:cNvPr>
          <p:cNvSpPr/>
          <p:nvPr/>
        </p:nvSpPr>
        <p:spPr>
          <a:xfrm>
            <a:off x="1181238" y="2171620"/>
            <a:ext cx="120651" cy="120651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23" name="椭圆 19">
            <a:extLst>
              <a:ext uri="{FF2B5EF4-FFF2-40B4-BE49-F238E27FC236}">
                <a16:creationId xmlns:a16="http://schemas.microsoft.com/office/drawing/2014/main" id="{9EED0B76-8D06-5336-E1C1-C7897EA4EBC7}"/>
              </a:ext>
            </a:extLst>
          </p:cNvPr>
          <p:cNvSpPr/>
          <p:nvPr/>
        </p:nvSpPr>
        <p:spPr>
          <a:xfrm>
            <a:off x="592316" y="2170765"/>
            <a:ext cx="120651" cy="120651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24" name="椭圆 35">
            <a:extLst>
              <a:ext uri="{FF2B5EF4-FFF2-40B4-BE49-F238E27FC236}">
                <a16:creationId xmlns:a16="http://schemas.microsoft.com/office/drawing/2014/main" id="{A6828519-730E-1C34-3B70-B190CCEEA6C2}"/>
              </a:ext>
            </a:extLst>
          </p:cNvPr>
          <p:cNvSpPr/>
          <p:nvPr/>
        </p:nvSpPr>
        <p:spPr>
          <a:xfrm>
            <a:off x="10102090" y="2581763"/>
            <a:ext cx="120651" cy="120651"/>
          </a:xfrm>
          <a:prstGeom prst="ellipse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Microsoft YaHei Light" panose="020B0502040204020203" pitchFamily="34" charset="-122"/>
              <a:cs typeface="Calibri" panose="020F0502020204030204" pitchFamily="34" charset="0"/>
            </a:endParaRPr>
          </a:p>
        </p:txBody>
      </p:sp>
      <p:sp>
        <p:nvSpPr>
          <p:cNvPr id="325" name="封面英文：New Future on Cloud - Alibaba Sans  80">
            <a:extLst>
              <a:ext uri="{FF2B5EF4-FFF2-40B4-BE49-F238E27FC236}">
                <a16:creationId xmlns:a16="http://schemas.microsoft.com/office/drawing/2014/main" id="{036D8D78-5129-E97E-535C-302758F9984D}"/>
              </a:ext>
            </a:extLst>
          </p:cNvPr>
          <p:cNvSpPr txBox="1"/>
          <p:nvPr/>
        </p:nvSpPr>
        <p:spPr>
          <a:xfrm>
            <a:off x="2226286" y="6141098"/>
            <a:ext cx="778225" cy="43088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 defTabSz="457200">
              <a:defRPr sz="8000" spc="-159">
                <a:solidFill>
                  <a:srgbClr val="FF6A00"/>
                </a:solidFill>
              </a:defRPr>
            </a:lvl1pPr>
          </a:lstStyle>
          <a:p>
            <a:pPr algn="ctr" defTabSz="238754" hangingPunct="0"/>
            <a:r>
              <a:rPr lang="en-US" altLang="zh-CN" sz="2800" kern="0" spc="-83" dirty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6</a:t>
            </a:r>
            <a:r>
              <a:rPr lang="en-US" sz="2800" kern="0" spc="-83" dirty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0+</a:t>
            </a:r>
            <a:endParaRPr sz="2800" kern="0" spc="-83" dirty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  <a:sym typeface="Alibaba PuHuiTi 2 45 Light"/>
            </a:endParaRPr>
          </a:p>
        </p:txBody>
      </p:sp>
      <p:sp>
        <p:nvSpPr>
          <p:cNvPr id="326" name="正文大标题：New Future on Cloud New Future on Cloud New Future on Cloud - Alibaba Sans 36">
            <a:extLst>
              <a:ext uri="{FF2B5EF4-FFF2-40B4-BE49-F238E27FC236}">
                <a16:creationId xmlns:a16="http://schemas.microsoft.com/office/drawing/2014/main" id="{7DDBF553-B7BB-476B-2E4B-AD470C2EB107}"/>
              </a:ext>
            </a:extLst>
          </p:cNvPr>
          <p:cNvSpPr txBox="1"/>
          <p:nvPr/>
        </p:nvSpPr>
        <p:spPr>
          <a:xfrm>
            <a:off x="2303220" y="6601138"/>
            <a:ext cx="624358" cy="193471"/>
          </a:xfrm>
          <a:prstGeom prst="rect">
            <a:avLst/>
          </a:prstGeom>
          <a:ln w="12700">
            <a:miter lim="400000"/>
          </a:ln>
        </p:spPr>
        <p:txBody>
          <a:bodyPr wrap="none" lIns="4360" tIns="4360" rIns="4360" bIns="4360">
            <a:spAutoFit/>
          </a:bodyPr>
          <a:lstStyle>
            <a:lvl1pPr algn="l" defTabSz="219710">
              <a:defRPr sz="3600"/>
            </a:lvl1pPr>
          </a:lstStyle>
          <a:p>
            <a:pPr algn="ctr" defTabSz="114297" hangingPunct="0"/>
            <a:r>
              <a:rPr lang="en-US" sz="1200" kern="0" dirty="0" err="1">
                <a:solidFill>
                  <a:srgbClr val="000000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边缘节点</a:t>
            </a:r>
            <a:endParaRPr sz="1200" kern="0" dirty="0">
              <a:solidFill>
                <a:srgbClr val="000000"/>
              </a:solidFill>
              <a:latin typeface="Microsoft YaHei" pitchFamily="34" charset="-122"/>
              <a:ea typeface="Microsoft YaHei" pitchFamily="34" charset="-122"/>
              <a:sym typeface="Alibaba PuHuiTi 2 45 Light"/>
            </a:endParaRPr>
          </a:p>
        </p:txBody>
      </p:sp>
      <p:sp>
        <p:nvSpPr>
          <p:cNvPr id="327" name="封面英文：New Future on Cloud - Alibaba Sans  80">
            <a:extLst>
              <a:ext uri="{FF2B5EF4-FFF2-40B4-BE49-F238E27FC236}">
                <a16:creationId xmlns:a16="http://schemas.microsoft.com/office/drawing/2014/main" id="{DE7A10D1-2930-D9C4-D9B2-55E05558E00E}"/>
              </a:ext>
            </a:extLst>
          </p:cNvPr>
          <p:cNvSpPr txBox="1"/>
          <p:nvPr/>
        </p:nvSpPr>
        <p:spPr>
          <a:xfrm>
            <a:off x="4887601" y="6194433"/>
            <a:ext cx="1566092" cy="43088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 defTabSz="457200">
              <a:defRPr sz="8000" spc="-159">
                <a:solidFill>
                  <a:srgbClr val="FF6A00"/>
                </a:solidFill>
              </a:defRPr>
            </a:lvl1pPr>
          </a:lstStyle>
          <a:p>
            <a:pPr algn="ctr" defTabSz="238754" hangingPunct="0"/>
            <a:r>
              <a:rPr lang="en-US" altLang="zh-CN" sz="2800" kern="0" spc="-83" dirty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2</a:t>
            </a:r>
            <a:r>
              <a:rPr lang="en-US" sz="2800" kern="0" spc="-83" dirty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+Tpbs</a:t>
            </a:r>
            <a:endParaRPr sz="2800" kern="0" spc="-83" dirty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  <a:sym typeface="Alibaba PuHuiTi 2 45 Light"/>
            </a:endParaRPr>
          </a:p>
        </p:txBody>
      </p:sp>
      <p:sp>
        <p:nvSpPr>
          <p:cNvPr id="328" name="正文大标题：New Future on Cloud New Future on Cloud New Future on Cloud - Alibaba Sans 36">
            <a:extLst>
              <a:ext uri="{FF2B5EF4-FFF2-40B4-BE49-F238E27FC236}">
                <a16:creationId xmlns:a16="http://schemas.microsoft.com/office/drawing/2014/main" id="{741C4530-6E91-8869-8755-1C2621A28890}"/>
              </a:ext>
            </a:extLst>
          </p:cNvPr>
          <p:cNvSpPr txBox="1"/>
          <p:nvPr/>
        </p:nvSpPr>
        <p:spPr>
          <a:xfrm>
            <a:off x="5127632" y="6625343"/>
            <a:ext cx="1086023" cy="193471"/>
          </a:xfrm>
          <a:prstGeom prst="rect">
            <a:avLst/>
          </a:prstGeom>
          <a:ln w="12700">
            <a:miter lim="400000"/>
          </a:ln>
        </p:spPr>
        <p:txBody>
          <a:bodyPr wrap="none" lIns="4360" tIns="4360" rIns="4360" bIns="4360">
            <a:spAutoFit/>
          </a:bodyPr>
          <a:lstStyle>
            <a:lvl1pPr algn="l" defTabSz="219710">
              <a:defRPr sz="3600"/>
            </a:lvl1pPr>
          </a:lstStyle>
          <a:p>
            <a:pPr algn="ctr" defTabSz="114297" hangingPunct="0"/>
            <a:r>
              <a:rPr lang="zh-CN" altLang="en-US" sz="1200" kern="0" dirty="0">
                <a:solidFill>
                  <a:srgbClr val="000000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全球骨干网带宽</a:t>
            </a:r>
            <a:endParaRPr sz="1200" kern="0" dirty="0">
              <a:solidFill>
                <a:srgbClr val="000000"/>
              </a:solidFill>
              <a:latin typeface="Microsoft YaHei" pitchFamily="34" charset="-122"/>
              <a:ea typeface="Microsoft YaHei" pitchFamily="34" charset="-122"/>
              <a:sym typeface="Alibaba PuHuiTi 2 45 Light"/>
            </a:endParaRPr>
          </a:p>
        </p:txBody>
      </p:sp>
      <p:sp>
        <p:nvSpPr>
          <p:cNvPr id="329" name="封面英文：New Future on Cloud - Alibaba Sans  80">
            <a:extLst>
              <a:ext uri="{FF2B5EF4-FFF2-40B4-BE49-F238E27FC236}">
                <a16:creationId xmlns:a16="http://schemas.microsoft.com/office/drawing/2014/main" id="{2627B80F-4EBE-864C-5175-27D2C8ABEDBC}"/>
              </a:ext>
            </a:extLst>
          </p:cNvPr>
          <p:cNvSpPr txBox="1"/>
          <p:nvPr/>
        </p:nvSpPr>
        <p:spPr>
          <a:xfrm>
            <a:off x="8196143" y="6189770"/>
            <a:ext cx="1566092" cy="43088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 defTabSz="457200">
              <a:defRPr sz="8000" spc="-159">
                <a:solidFill>
                  <a:srgbClr val="FF6A00"/>
                </a:solidFill>
              </a:defRPr>
            </a:lvl1pPr>
          </a:lstStyle>
          <a:p>
            <a:pPr algn="ctr" defTabSz="238754" hangingPunct="0"/>
            <a:r>
              <a:rPr lang="en-US" altLang="zh-CN" sz="2800" kern="0" spc="-83" dirty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1</a:t>
            </a:r>
            <a:r>
              <a:rPr lang="en-US" sz="2800" kern="0" spc="-83" dirty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00+</a:t>
            </a:r>
            <a:endParaRPr sz="2800" kern="0" spc="-83" dirty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  <a:sym typeface="Alibaba PuHuiTi 2 45 Light"/>
            </a:endParaRPr>
          </a:p>
        </p:txBody>
      </p:sp>
      <p:sp>
        <p:nvSpPr>
          <p:cNvPr id="330" name="正文大标题：New Future on Cloud New Future on Cloud New Future on Cloud - Alibaba Sans 36">
            <a:extLst>
              <a:ext uri="{FF2B5EF4-FFF2-40B4-BE49-F238E27FC236}">
                <a16:creationId xmlns:a16="http://schemas.microsoft.com/office/drawing/2014/main" id="{28DBDDD8-44E9-0DF0-6ABA-1C39CF5C4908}"/>
              </a:ext>
            </a:extLst>
          </p:cNvPr>
          <p:cNvSpPr txBox="1"/>
          <p:nvPr/>
        </p:nvSpPr>
        <p:spPr>
          <a:xfrm>
            <a:off x="8667011" y="6625950"/>
            <a:ext cx="624358" cy="193471"/>
          </a:xfrm>
          <a:prstGeom prst="rect">
            <a:avLst/>
          </a:prstGeom>
          <a:ln w="12700">
            <a:miter lim="400000"/>
          </a:ln>
        </p:spPr>
        <p:txBody>
          <a:bodyPr wrap="none" lIns="4360" tIns="4360" rIns="4360" bIns="4360">
            <a:spAutoFit/>
          </a:bodyPr>
          <a:lstStyle>
            <a:lvl1pPr algn="l" defTabSz="219710">
              <a:defRPr sz="3600"/>
            </a:lvl1pPr>
          </a:lstStyle>
          <a:p>
            <a:pPr algn="ctr" defTabSz="114297" hangingPunct="0"/>
            <a:r>
              <a:rPr lang="zh-CN" altLang="en-US" sz="1200" kern="0" dirty="0">
                <a:solidFill>
                  <a:srgbClr val="000000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互联互通</a:t>
            </a:r>
            <a:endParaRPr sz="1200" kern="0" dirty="0">
              <a:solidFill>
                <a:srgbClr val="000000"/>
              </a:solidFill>
              <a:latin typeface="Microsoft YaHei" pitchFamily="34" charset="-122"/>
              <a:ea typeface="Microsoft YaHei" pitchFamily="34" charset="-122"/>
              <a:sym typeface="Alibaba PuHuiTi 2 45 Ligh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023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5" name="标题 3">
            <a:extLst>
              <a:ext uri="{FF2B5EF4-FFF2-40B4-BE49-F238E27FC236}">
                <a16:creationId xmlns:a16="http://schemas.microsoft.com/office/drawing/2014/main" id="{0628D581-7CC1-1BE4-44A9-6617229C26EF}"/>
              </a:ext>
            </a:extLst>
          </p:cNvPr>
          <p:cNvSpPr txBox="1">
            <a:spLocks/>
          </p:cNvSpPr>
          <p:nvPr/>
        </p:nvSpPr>
        <p:spPr>
          <a:xfrm>
            <a:off x="1389920" y="2103437"/>
            <a:ext cx="941152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zh-CN" altLang="en-US" sz="8000" b="0" i="0" kern="1200">
                <a:solidFill>
                  <a:schemeClr val="accent1"/>
                </a:solidFill>
                <a:latin typeface="+mj-ea"/>
                <a:ea typeface="+mj-ea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5500" dirty="0">
                <a:solidFill>
                  <a:srgbClr val="002060"/>
                </a:solidFill>
                <a:latin typeface="微软雅黑"/>
                <a:ea typeface="微软雅黑"/>
              </a:rPr>
              <a:t>多</a:t>
            </a:r>
            <a:r>
              <a:rPr kumimoji="1" lang="zh-CN" altLang="en-US" sz="5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/>
                <a:ea typeface="微软雅黑"/>
                <a:cs typeface="Open Sans" panose="020B0606030504020204" pitchFamily="34" charset="0"/>
              </a:rPr>
              <a:t>区域超低延迟本地覆盖</a:t>
            </a: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88A15CF5-381B-68BE-BE4D-D270687B31C0}"/>
              </a:ext>
            </a:extLst>
          </p:cNvPr>
          <p:cNvSpPr txBox="1">
            <a:spLocks/>
          </p:cNvSpPr>
          <p:nvPr/>
        </p:nvSpPr>
        <p:spPr>
          <a:xfrm>
            <a:off x="1389920" y="3158662"/>
            <a:ext cx="941152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zh-CN" altLang="en-US" sz="8000" b="0" i="0" kern="1200">
                <a:solidFill>
                  <a:schemeClr val="accent1"/>
                </a:solidFill>
                <a:latin typeface="+mj-ea"/>
                <a:ea typeface="+mj-ea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/>
                <a:ea typeface="微软雅黑"/>
                <a:cs typeface="Open Sans" panose="020B0606030504020204" pitchFamily="34" charset="0"/>
              </a:rPr>
              <a:t>案例分享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2472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54" name="同侧圆角矩形 3">
            <a:extLst>
              <a:ext uri="{FF2B5EF4-FFF2-40B4-BE49-F238E27FC236}">
                <a16:creationId xmlns:a16="http://schemas.microsoft.com/office/drawing/2014/main" id="{27B4B1AD-6397-37A6-2C15-30ACE98BB13D}"/>
              </a:ext>
            </a:extLst>
          </p:cNvPr>
          <p:cNvSpPr/>
          <p:nvPr/>
        </p:nvSpPr>
        <p:spPr>
          <a:xfrm>
            <a:off x="406580" y="2476897"/>
            <a:ext cx="3600400" cy="3723242"/>
          </a:xfrm>
          <a:prstGeom prst="round2SameRect">
            <a:avLst>
              <a:gd name="adj1" fmla="val 4881"/>
              <a:gd name="adj2" fmla="val 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zh-CN" altLang="en-US" sz="3200" kern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6" name="矩形 5">
            <a:extLst>
              <a:ext uri="{FF2B5EF4-FFF2-40B4-BE49-F238E27FC236}">
                <a16:creationId xmlns:a16="http://schemas.microsoft.com/office/drawing/2014/main" id="{495C44F4-BCE3-DB97-5720-98F8F095B9BF}"/>
              </a:ext>
            </a:extLst>
          </p:cNvPr>
          <p:cNvSpPr/>
          <p:nvPr/>
        </p:nvSpPr>
        <p:spPr>
          <a:xfrm>
            <a:off x="646607" y="3489062"/>
            <a:ext cx="3229037" cy="1444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用户</a:t>
            </a:r>
            <a:r>
              <a:rPr lang="en-US" altLang="zh-CN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1,000+</a:t>
            </a:r>
            <a:r>
              <a:rPr lang="zh-CN" altLang="en-US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直播间、 </a:t>
            </a:r>
            <a:r>
              <a:rPr lang="en-US" altLang="zh-CN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7,000,000+</a:t>
            </a:r>
            <a:r>
              <a:rPr lang="zh-CN" altLang="en-US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粉丝分布在十几个东南亚国家</a:t>
            </a:r>
            <a:endParaRPr lang="en-US" altLang="zh-CN" sz="120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609585">
              <a:lnSpc>
                <a:spcPct val="150000"/>
              </a:lnSpc>
            </a:pPr>
            <a:endParaRPr lang="zh-CN" altLang="en-US" sz="120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609585"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预计未来两年粉丝人数和直播间数将增加</a:t>
            </a:r>
            <a:r>
              <a:rPr lang="en-US" altLang="zh-CN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CN" altLang="en-US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倍</a:t>
            </a:r>
          </a:p>
        </p:txBody>
      </p:sp>
      <p:cxnSp>
        <p:nvCxnSpPr>
          <p:cNvPr id="58" name="直接连接符 83">
            <a:extLst>
              <a:ext uri="{FF2B5EF4-FFF2-40B4-BE49-F238E27FC236}">
                <a16:creationId xmlns:a16="http://schemas.microsoft.com/office/drawing/2014/main" id="{C65D0109-1F3B-6A3E-7295-29582DCB6EE3}"/>
              </a:ext>
            </a:extLst>
          </p:cNvPr>
          <p:cNvCxnSpPr/>
          <p:nvPr/>
        </p:nvCxnSpPr>
        <p:spPr>
          <a:xfrm>
            <a:off x="752773" y="5912521"/>
            <a:ext cx="2924791" cy="0"/>
          </a:xfrm>
          <a:prstGeom prst="line">
            <a:avLst/>
          </a:prstGeom>
          <a:noFill/>
          <a:ln w="34925" cap="rnd" cmpd="sng" algn="ctr">
            <a:solidFill>
              <a:srgbClr val="22272C"/>
            </a:solidFill>
            <a:prstDash val="solid"/>
          </a:ln>
          <a:effectLst/>
        </p:spPr>
      </p:cxnSp>
      <p:cxnSp>
        <p:nvCxnSpPr>
          <p:cNvPr id="59" name="直接连接符 84">
            <a:extLst>
              <a:ext uri="{FF2B5EF4-FFF2-40B4-BE49-F238E27FC236}">
                <a16:creationId xmlns:a16="http://schemas.microsoft.com/office/drawing/2014/main" id="{41565403-7B96-7F48-89BC-DAAB4BC3A6C1}"/>
              </a:ext>
            </a:extLst>
          </p:cNvPr>
          <p:cNvCxnSpPr>
            <a:cxnSpLocks/>
          </p:cNvCxnSpPr>
          <p:nvPr/>
        </p:nvCxnSpPr>
        <p:spPr>
          <a:xfrm>
            <a:off x="752773" y="5910127"/>
            <a:ext cx="468233" cy="0"/>
          </a:xfrm>
          <a:prstGeom prst="line">
            <a:avLst/>
          </a:prstGeom>
          <a:noFill/>
          <a:ln w="57150" cap="rnd" cmpd="sng" algn="ctr">
            <a:solidFill>
              <a:srgbClr val="FFFFFF"/>
            </a:solidFill>
            <a:prstDash val="solid"/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cxnSp>
      <p:sp>
        <p:nvSpPr>
          <p:cNvPr id="60" name="矩形 9">
            <a:extLst>
              <a:ext uri="{FF2B5EF4-FFF2-40B4-BE49-F238E27FC236}">
                <a16:creationId xmlns:a16="http://schemas.microsoft.com/office/drawing/2014/main" id="{307D4202-9AF8-A173-DB14-E8EBCD9252A3}"/>
              </a:ext>
            </a:extLst>
          </p:cNvPr>
          <p:cNvSpPr/>
          <p:nvPr/>
        </p:nvSpPr>
        <p:spPr>
          <a:xfrm>
            <a:off x="646607" y="2623235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4000" dirty="0">
                <a:solidFill>
                  <a:srgbClr val="FFFFFF"/>
                </a:solidFill>
                <a:latin typeface="微软雅黑" panose="020B0503020204020204" pitchFamily="34" charset="-122"/>
              </a:rPr>
              <a:t>背景</a:t>
            </a:r>
          </a:p>
        </p:txBody>
      </p:sp>
      <p:sp>
        <p:nvSpPr>
          <p:cNvPr id="70" name="同侧圆角矩形 19">
            <a:extLst>
              <a:ext uri="{FF2B5EF4-FFF2-40B4-BE49-F238E27FC236}">
                <a16:creationId xmlns:a16="http://schemas.microsoft.com/office/drawing/2014/main" id="{606FBD77-7302-8026-383A-A16395FC32CC}"/>
              </a:ext>
            </a:extLst>
          </p:cNvPr>
          <p:cNvSpPr/>
          <p:nvPr/>
        </p:nvSpPr>
        <p:spPr>
          <a:xfrm>
            <a:off x="4349795" y="2476896"/>
            <a:ext cx="3600400" cy="3723243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09585">
              <a:defRPr/>
            </a:pPr>
            <a:endParaRPr lang="zh-CN" altLang="en-US" sz="3200" kern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72" name="矩形 21">
            <a:extLst>
              <a:ext uri="{FF2B5EF4-FFF2-40B4-BE49-F238E27FC236}">
                <a16:creationId xmlns:a16="http://schemas.microsoft.com/office/drawing/2014/main" id="{5806AC25-E6FA-46DC-BC1D-51663304FC5C}"/>
              </a:ext>
            </a:extLst>
          </p:cNvPr>
          <p:cNvSpPr/>
          <p:nvPr/>
        </p:nvSpPr>
        <p:spPr>
          <a:xfrm>
            <a:off x="4589821" y="3489062"/>
            <a:ext cx="3229037" cy="1444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不同地理位置的不同网络条件导致视频和音频同步不佳，降低用户体验</a:t>
            </a:r>
          </a:p>
          <a:p>
            <a:pPr defTabSz="609585">
              <a:lnSpc>
                <a:spcPct val="150000"/>
              </a:lnSpc>
            </a:pPr>
            <a:endParaRPr lang="zh-CN" altLang="en-US" sz="120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609585">
              <a:lnSpc>
                <a:spcPct val="1500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高峰流量期间，不同公有云之间的数据传输延迟较高且存在丢包问题</a:t>
            </a:r>
            <a:endParaRPr lang="zh-CN" altLang="zh-CN" sz="120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74" name="直接连接符 103">
            <a:extLst>
              <a:ext uri="{FF2B5EF4-FFF2-40B4-BE49-F238E27FC236}">
                <a16:creationId xmlns:a16="http://schemas.microsoft.com/office/drawing/2014/main" id="{2DECB87E-D1BB-1CBA-59A5-ED06AA97CB52}"/>
              </a:ext>
            </a:extLst>
          </p:cNvPr>
          <p:cNvCxnSpPr/>
          <p:nvPr/>
        </p:nvCxnSpPr>
        <p:spPr>
          <a:xfrm>
            <a:off x="4687599" y="5914915"/>
            <a:ext cx="2924791" cy="0"/>
          </a:xfrm>
          <a:prstGeom prst="line">
            <a:avLst/>
          </a:prstGeom>
          <a:noFill/>
          <a:ln w="34925" cap="rnd" cmpd="sng" algn="ctr">
            <a:solidFill>
              <a:srgbClr val="22272C"/>
            </a:solidFill>
            <a:prstDash val="solid"/>
          </a:ln>
          <a:effectLst/>
        </p:spPr>
      </p:cxnSp>
      <p:cxnSp>
        <p:nvCxnSpPr>
          <p:cNvPr id="75" name="直接连接符 104">
            <a:extLst>
              <a:ext uri="{FF2B5EF4-FFF2-40B4-BE49-F238E27FC236}">
                <a16:creationId xmlns:a16="http://schemas.microsoft.com/office/drawing/2014/main" id="{15EAC090-FB09-EF75-AB4E-1C852E746171}"/>
              </a:ext>
            </a:extLst>
          </p:cNvPr>
          <p:cNvCxnSpPr/>
          <p:nvPr/>
        </p:nvCxnSpPr>
        <p:spPr>
          <a:xfrm>
            <a:off x="4687599" y="5912521"/>
            <a:ext cx="1462395" cy="0"/>
          </a:xfrm>
          <a:prstGeom prst="line">
            <a:avLst/>
          </a:prstGeom>
          <a:noFill/>
          <a:ln w="57150" cap="rnd" cmpd="sng" algn="ctr">
            <a:solidFill>
              <a:srgbClr val="FFFFFF"/>
            </a:solidFill>
            <a:prstDash val="solid"/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cxnSp>
      <p:sp>
        <p:nvSpPr>
          <p:cNvPr id="76" name="矩形 25">
            <a:extLst>
              <a:ext uri="{FF2B5EF4-FFF2-40B4-BE49-F238E27FC236}">
                <a16:creationId xmlns:a16="http://schemas.microsoft.com/office/drawing/2014/main" id="{A793A02B-3E4C-A312-79E1-CB7E4E65AD57}"/>
              </a:ext>
            </a:extLst>
          </p:cNvPr>
          <p:cNvSpPr/>
          <p:nvPr/>
        </p:nvSpPr>
        <p:spPr>
          <a:xfrm>
            <a:off x="4589821" y="2623235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4000" dirty="0">
                <a:solidFill>
                  <a:srgbClr val="FFFFFF"/>
                </a:solidFill>
                <a:latin typeface="微软雅黑" panose="020B0503020204020204" pitchFamily="34" charset="-122"/>
              </a:rPr>
              <a:t>挑战</a:t>
            </a:r>
          </a:p>
        </p:txBody>
      </p:sp>
      <p:sp>
        <p:nvSpPr>
          <p:cNvPr id="86" name="同侧圆角矩形 35">
            <a:extLst>
              <a:ext uri="{FF2B5EF4-FFF2-40B4-BE49-F238E27FC236}">
                <a16:creationId xmlns:a16="http://schemas.microsoft.com/office/drawing/2014/main" id="{39AFE7FA-9A08-ABE6-3375-6AC2C6E04D17}"/>
              </a:ext>
            </a:extLst>
          </p:cNvPr>
          <p:cNvSpPr/>
          <p:nvPr/>
        </p:nvSpPr>
        <p:spPr>
          <a:xfrm>
            <a:off x="8287999" y="2476896"/>
            <a:ext cx="3600400" cy="3723244"/>
          </a:xfrm>
          <a:prstGeom prst="round2SameRect">
            <a:avLst>
              <a:gd name="adj1" fmla="val 4881"/>
              <a:gd name="adj2" fmla="val 0"/>
            </a:avLst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09585">
              <a:defRPr/>
            </a:pPr>
            <a:endParaRPr lang="zh-CN" altLang="en-US" sz="3200" kern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88" name="矩形 37">
            <a:extLst>
              <a:ext uri="{FF2B5EF4-FFF2-40B4-BE49-F238E27FC236}">
                <a16:creationId xmlns:a16="http://schemas.microsoft.com/office/drawing/2014/main" id="{69CCF20A-9BA6-3E7D-B215-8DD54153DF83}"/>
              </a:ext>
            </a:extLst>
          </p:cNvPr>
          <p:cNvSpPr/>
          <p:nvPr/>
        </p:nvSpPr>
        <p:spPr>
          <a:xfrm>
            <a:off x="8528026" y="3489061"/>
            <a:ext cx="3229037" cy="2229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200" u="sng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分布式架构</a:t>
            </a:r>
            <a:r>
              <a:rPr lang="en-US" altLang="zh-CN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zh-CN" altLang="en-US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在最靠近用户的边缘点部署基础设施和网关，以减少物理距离造成的延迟</a:t>
            </a:r>
          </a:p>
          <a:p>
            <a:pPr defTabSz="609585">
              <a:lnSpc>
                <a:spcPct val="130000"/>
              </a:lnSpc>
            </a:pPr>
            <a:endParaRPr lang="zh-CN" altLang="en-US" sz="120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200" u="sng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加速服务</a:t>
            </a:r>
            <a:r>
              <a:rPr lang="en-US" altLang="zh-CN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zh-CN" altLang="en-US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在直播和粉丝之间建立专线加速服务，以减少公共互联网拥塞引发的延迟和网络抖动</a:t>
            </a:r>
          </a:p>
          <a:p>
            <a:pPr defTabSz="609585">
              <a:lnSpc>
                <a:spcPct val="130000"/>
              </a:lnSpc>
            </a:pPr>
            <a:endParaRPr lang="zh-CN" altLang="en-US" sz="120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200" u="sng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云间直连</a:t>
            </a:r>
            <a:r>
              <a:rPr lang="en-US" altLang="zh-CN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zh-CN" altLang="en-US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建立</a:t>
            </a:r>
            <a:r>
              <a:rPr lang="en-US" altLang="zh-CN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AWS</a:t>
            </a:r>
            <a:r>
              <a:rPr lang="zh-CN" altLang="en-US" sz="120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、阿里云和腾讯云之间的专属连接，以减少云在公网传输的数据丢包</a:t>
            </a:r>
            <a:endParaRPr lang="zh-CN" altLang="zh-CN" sz="120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90" name="直接连接符 150">
            <a:extLst>
              <a:ext uri="{FF2B5EF4-FFF2-40B4-BE49-F238E27FC236}">
                <a16:creationId xmlns:a16="http://schemas.microsoft.com/office/drawing/2014/main" id="{0129F78F-AF24-AA2D-C810-AA655D23D85B}"/>
              </a:ext>
            </a:extLst>
          </p:cNvPr>
          <p:cNvCxnSpPr/>
          <p:nvPr/>
        </p:nvCxnSpPr>
        <p:spPr>
          <a:xfrm>
            <a:off x="8652256" y="5917308"/>
            <a:ext cx="2924791" cy="0"/>
          </a:xfrm>
          <a:prstGeom prst="line">
            <a:avLst/>
          </a:prstGeom>
          <a:noFill/>
          <a:ln w="34925" cap="rnd" cmpd="sng" algn="ctr">
            <a:solidFill>
              <a:srgbClr val="22272C"/>
            </a:solidFill>
            <a:prstDash val="solid"/>
          </a:ln>
          <a:effectLst/>
        </p:spPr>
      </p:cxnSp>
      <p:cxnSp>
        <p:nvCxnSpPr>
          <p:cNvPr id="91" name="直接连接符 151">
            <a:extLst>
              <a:ext uri="{FF2B5EF4-FFF2-40B4-BE49-F238E27FC236}">
                <a16:creationId xmlns:a16="http://schemas.microsoft.com/office/drawing/2014/main" id="{380A0B5C-C99C-A0FB-0164-1C5CE09F7935}"/>
              </a:ext>
            </a:extLst>
          </p:cNvPr>
          <p:cNvCxnSpPr/>
          <p:nvPr/>
        </p:nvCxnSpPr>
        <p:spPr>
          <a:xfrm>
            <a:off x="8652256" y="5914914"/>
            <a:ext cx="2684764" cy="0"/>
          </a:xfrm>
          <a:prstGeom prst="line">
            <a:avLst/>
          </a:prstGeom>
          <a:noFill/>
          <a:ln w="57150" cap="rnd" cmpd="sng" algn="ctr">
            <a:solidFill>
              <a:srgbClr val="FFFFFF"/>
            </a:solidFill>
            <a:prstDash val="solid"/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cxnSp>
      <p:sp>
        <p:nvSpPr>
          <p:cNvPr id="92" name="矩形 41">
            <a:extLst>
              <a:ext uri="{FF2B5EF4-FFF2-40B4-BE49-F238E27FC236}">
                <a16:creationId xmlns:a16="http://schemas.microsoft.com/office/drawing/2014/main" id="{4F0D51CD-4AA8-2405-A7C1-8D60630A750F}"/>
              </a:ext>
            </a:extLst>
          </p:cNvPr>
          <p:cNvSpPr/>
          <p:nvPr/>
        </p:nvSpPr>
        <p:spPr>
          <a:xfrm>
            <a:off x="8528026" y="262323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4000" dirty="0">
                <a:solidFill>
                  <a:srgbClr val="FFFFFF"/>
                </a:solidFill>
                <a:latin typeface="微软雅黑" panose="020B0503020204020204" pitchFamily="34" charset="-122"/>
              </a:rPr>
              <a:t>解决方案</a:t>
            </a:r>
          </a:p>
        </p:txBody>
      </p:sp>
      <p:sp>
        <p:nvSpPr>
          <p:cNvPr id="105" name="标题 1">
            <a:extLst>
              <a:ext uri="{FF2B5EF4-FFF2-40B4-BE49-F238E27FC236}">
                <a16:creationId xmlns:a16="http://schemas.microsoft.com/office/drawing/2014/main" id="{49190F19-26CA-441A-C14F-D71F882A0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210" y="165735"/>
            <a:ext cx="10968990" cy="447675"/>
          </a:xfrm>
        </p:spPr>
        <p:txBody>
          <a:bodyPr/>
          <a:lstStyle/>
          <a:p>
            <a:pPr algn="l"/>
            <a:r>
              <a:rPr lang="zh-CN" altLang="en-US" sz="2000" dirty="0">
                <a:gradFill>
                  <a:gsLst>
                    <a:gs pos="0">
                      <a:srgbClr val="14CD68"/>
                    </a:gs>
                    <a:gs pos="100000">
                      <a:srgbClr val="05DBE3"/>
                    </a:gs>
                  </a:gsLst>
                  <a:lin scaled="0"/>
                </a:gradFill>
              </a:rPr>
              <a:t>在线直播相关成功案例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1B12FCB-390B-80FA-7F17-2C824740FB87}"/>
              </a:ext>
            </a:extLst>
          </p:cNvPr>
          <p:cNvSpPr txBox="1"/>
          <p:nvPr/>
        </p:nvSpPr>
        <p:spPr>
          <a:xfrm>
            <a:off x="1388914" y="1444411"/>
            <a:ext cx="9522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0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OWS以遍布全球的边缘计算节点无缝连接直播间与用户</a:t>
            </a:r>
            <a:r>
              <a:rPr lang="zh-CN" altLang="en-US" sz="20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，全力提升用户的互动体验</a:t>
            </a:r>
            <a:endParaRPr lang="en-CN" sz="20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0922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15" name="矩形 48">
            <a:extLst>
              <a:ext uri="{FF2B5EF4-FFF2-40B4-BE49-F238E27FC236}">
                <a16:creationId xmlns:a16="http://schemas.microsoft.com/office/drawing/2014/main" id="{7C369F4A-16D2-D1C1-D993-D727780981AE}"/>
              </a:ext>
            </a:extLst>
          </p:cNvPr>
          <p:cNvSpPr/>
          <p:nvPr/>
        </p:nvSpPr>
        <p:spPr>
          <a:xfrm>
            <a:off x="-6985" y="665660"/>
            <a:ext cx="3867147" cy="3687550"/>
          </a:xfrm>
          <a:prstGeom prst="rect">
            <a:avLst/>
          </a:prstGeom>
          <a:solidFill>
            <a:srgbClr val="FEE027">
              <a:lumMod val="20000"/>
              <a:lumOff val="80000"/>
              <a:alpha val="39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Light"/>
              <a:ea typeface="Microsoft YaHei Light" panose="020B0502040204020203" pitchFamily="34" charset="-122"/>
              <a:cs typeface="+mn-cs"/>
            </a:endParaRPr>
          </a:p>
        </p:txBody>
      </p:sp>
      <p:sp>
        <p:nvSpPr>
          <p:cNvPr id="17" name="矩形 58">
            <a:extLst>
              <a:ext uri="{FF2B5EF4-FFF2-40B4-BE49-F238E27FC236}">
                <a16:creationId xmlns:a16="http://schemas.microsoft.com/office/drawing/2014/main" id="{18D21979-2E44-7EB7-2590-C91E04CEE4FA}"/>
              </a:ext>
            </a:extLst>
          </p:cNvPr>
          <p:cNvSpPr/>
          <p:nvPr/>
        </p:nvSpPr>
        <p:spPr>
          <a:xfrm>
            <a:off x="0" y="4359558"/>
            <a:ext cx="12192001" cy="2505574"/>
          </a:xfrm>
          <a:prstGeom prst="rect">
            <a:avLst/>
          </a:prstGeom>
          <a:solidFill>
            <a:srgbClr val="1FB4FF">
              <a:lumMod val="20000"/>
              <a:lumOff val="80000"/>
              <a:alpha val="4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Light"/>
              <a:ea typeface="Microsoft YaHei Light" panose="020B0502040204020203" pitchFamily="34" charset="-122"/>
              <a:cs typeface="+mn-cs"/>
            </a:endParaRPr>
          </a:p>
        </p:txBody>
      </p:sp>
      <p:sp>
        <p:nvSpPr>
          <p:cNvPr id="19" name="副标题 2">
            <a:extLst>
              <a:ext uri="{FF2B5EF4-FFF2-40B4-BE49-F238E27FC236}">
                <a16:creationId xmlns:a16="http://schemas.microsoft.com/office/drawing/2014/main" id="{64BD0737-6147-E1F0-D4E3-6ACDDEE63544}"/>
              </a:ext>
            </a:extLst>
          </p:cNvPr>
          <p:cNvSpPr txBox="1">
            <a:spLocks/>
          </p:cNvSpPr>
          <p:nvPr/>
        </p:nvSpPr>
        <p:spPr>
          <a:xfrm>
            <a:off x="383163" y="4429757"/>
            <a:ext cx="2761127" cy="5269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lang="zh-CN" altLang="en-US" sz="2800" b="0" i="0" kern="12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+mn-ea"/>
                <a:cs typeface="Open Sans Light" panose="020B0306030504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lang="zh-CN" altLang="en-US" sz="20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lang="zh-CN" altLang="en-US" sz="18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lang="zh-CN" altLang="en-US" sz="16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lang="zh-CN" altLang="en-US" sz="16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2000" dirty="0">
                <a:solidFill>
                  <a:srgbClr val="1FB4FF"/>
                </a:solidFill>
                <a:latin typeface="Microsoft YaHei" panose="020B0503020204020204" pitchFamily="34" charset="-122"/>
              </a:rPr>
              <a:t>解决方案</a:t>
            </a:r>
          </a:p>
        </p:txBody>
      </p:sp>
      <p:sp>
        <p:nvSpPr>
          <p:cNvPr id="20" name="文本框 7">
            <a:extLst>
              <a:ext uri="{FF2B5EF4-FFF2-40B4-BE49-F238E27FC236}">
                <a16:creationId xmlns:a16="http://schemas.microsoft.com/office/drawing/2014/main" id="{A1613517-712D-107D-8F14-0FF29DF2094B}"/>
              </a:ext>
            </a:extLst>
          </p:cNvPr>
          <p:cNvSpPr txBox="1"/>
          <p:nvPr/>
        </p:nvSpPr>
        <p:spPr>
          <a:xfrm>
            <a:off x="6395574" y="4930502"/>
            <a:ext cx="541326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indent="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None/>
              <a:defRPr kumimoji="1" sz="1600">
                <a:solidFill>
                  <a:schemeClr val="tx2">
                    <a:lumMod val="75000"/>
                    <a:lumOff val="25000"/>
                  </a:schemeClr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defRPr>
            </a:lvl1pPr>
          </a:lstStyle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5F9FF">
                    <a:lumMod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遍布全球的边缘计算节点（全球一、二、三线城市）</a:t>
            </a:r>
            <a:endParaRPr kumimoji="1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F5F9FF">
                  <a:lumMod val="25000"/>
                </a:srgb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b="1" kern="0" dirty="0">
                <a:solidFill>
                  <a:srgbClr val="F5F9FF">
                    <a:lumMod val="25000"/>
                  </a:srgbClr>
                </a:solidFill>
              </a:rPr>
              <a:t>节点间</a:t>
            </a:r>
            <a:r>
              <a:rPr lang="zh-CN" altLang="en-CN" b="1" kern="0" dirty="0">
                <a:solidFill>
                  <a:srgbClr val="F5F9FF">
                    <a:lumMod val="25000"/>
                  </a:srgbClr>
                </a:solidFill>
              </a:rPr>
              <a:t>专线互联</a:t>
            </a:r>
            <a:r>
              <a:rPr lang="zh-CN" altLang="en-US" b="1" kern="0" dirty="0">
                <a:solidFill>
                  <a:srgbClr val="F5F9FF">
                    <a:lumMod val="25000"/>
                  </a:srgbClr>
                </a:solidFill>
              </a:rPr>
              <a:t>快速创建</a:t>
            </a: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5F9FF">
                    <a:lumMod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稳定低延迟的全球专有网络</a:t>
            </a:r>
            <a:endParaRPr kumimoji="1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F5F9FF">
                  <a:lumMod val="25000"/>
                </a:srgb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5F9FF">
                    <a:lumMod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弹指之间创建和销毁，降本增效，轻松开展业务</a:t>
            </a:r>
            <a:endParaRPr kumimoji="1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F5F9FF">
                  <a:lumMod val="25000"/>
                </a:srgbClr>
              </a:solidFill>
              <a:effectLst/>
              <a:uLnTx/>
              <a:uFillTx/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5F9FF">
                    <a:lumMod val="25000"/>
                  </a:srgbClr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提供全方位的咨询服务和超预期的技术服务</a:t>
            </a:r>
          </a:p>
        </p:txBody>
      </p:sp>
      <p:sp>
        <p:nvSpPr>
          <p:cNvPr id="21" name="副标题 2">
            <a:extLst>
              <a:ext uri="{FF2B5EF4-FFF2-40B4-BE49-F238E27FC236}">
                <a16:creationId xmlns:a16="http://schemas.microsoft.com/office/drawing/2014/main" id="{8E73D110-E71C-204C-AD46-03C8EEF23D58}"/>
              </a:ext>
            </a:extLst>
          </p:cNvPr>
          <p:cNvSpPr txBox="1">
            <a:spLocks/>
          </p:cNvSpPr>
          <p:nvPr/>
        </p:nvSpPr>
        <p:spPr>
          <a:xfrm>
            <a:off x="383163" y="1684144"/>
            <a:ext cx="3172320" cy="15602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lang="zh-CN" altLang="en-US" sz="2800" b="0" i="0" kern="120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+mn-ea"/>
                <a:cs typeface="Open Sans Light" panose="020B0306030504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lang="zh-CN" altLang="en-US" sz="20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lang="zh-CN" altLang="en-US" sz="18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lang="zh-CN" altLang="en-US" sz="16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lang="zh-CN" altLang="en-US" sz="16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"/>
              </a:rPr>
              <a:t>受疫情影响，线上视频业务体量骤增</a:t>
            </a:r>
            <a:endParaRPr lang="en-US" altLang="zh-CN" sz="1200" dirty="0">
              <a:solidFill>
                <a:srgbClr val="1F2128">
                  <a:lumMod val="75000"/>
                  <a:lumOff val="25000"/>
                </a:srgbClr>
              </a:solidFill>
              <a:latin typeface="Open Sans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"/>
              </a:rPr>
              <a:t>使用多家公有云的资源，覆盖效果不佳</a:t>
            </a:r>
            <a:endParaRPr lang="en-US" altLang="zh-CN" sz="1200" dirty="0">
              <a:solidFill>
                <a:srgbClr val="1F2128">
                  <a:lumMod val="75000"/>
                  <a:lumOff val="25000"/>
                </a:srgbClr>
              </a:solidFill>
              <a:latin typeface="Open Sans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"/>
              </a:rPr>
              <a:t>使用公有云大带宽资源，成本居高不下</a:t>
            </a:r>
            <a:endParaRPr lang="en-US" altLang="zh-CN" sz="1200" dirty="0">
              <a:solidFill>
                <a:srgbClr val="1F2128">
                  <a:lumMod val="75000"/>
                  <a:lumOff val="25000"/>
                </a:srgbClr>
              </a:solidFill>
              <a:latin typeface="Open Sans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"/>
              </a:rPr>
              <a:t>新兴市场网络基础设施落后</a:t>
            </a:r>
            <a:endParaRPr lang="en-US" altLang="zh-CN" sz="1200" dirty="0">
              <a:solidFill>
                <a:srgbClr val="1F2128">
                  <a:lumMod val="75000"/>
                  <a:lumOff val="25000"/>
                </a:srgbClr>
              </a:solidFill>
              <a:latin typeface="Open Sans"/>
            </a:endParaRPr>
          </a:p>
          <a:p>
            <a:pPr algn="l">
              <a:lnSpc>
                <a:spcPct val="100000"/>
              </a:lnSpc>
            </a:pPr>
            <a:r>
              <a:rPr lang="en-US" altLang="zh-CN" sz="1200" dirty="0">
                <a:solidFill>
                  <a:srgbClr val="1F2128">
                    <a:lumMod val="75000"/>
                    <a:lumOff val="25000"/>
                  </a:srgbClr>
                </a:solidFill>
                <a:latin typeface="Open Sans"/>
              </a:rPr>
              <a:t>……</a:t>
            </a:r>
          </a:p>
        </p:txBody>
      </p:sp>
      <p:sp>
        <p:nvSpPr>
          <p:cNvPr id="22" name="文本框 4">
            <a:extLst>
              <a:ext uri="{FF2B5EF4-FFF2-40B4-BE49-F238E27FC236}">
                <a16:creationId xmlns:a16="http://schemas.microsoft.com/office/drawing/2014/main" id="{04C0A31D-CF9B-95D0-5449-3D9142E59235}"/>
              </a:ext>
            </a:extLst>
          </p:cNvPr>
          <p:cNvSpPr txBox="1"/>
          <p:nvPr/>
        </p:nvSpPr>
        <p:spPr>
          <a:xfrm>
            <a:off x="383164" y="4934926"/>
            <a:ext cx="5524266" cy="1527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kumimoji="1" sz="1600">
                <a:solidFill>
                  <a:schemeClr val="tx2">
                    <a:lumMod val="75000"/>
                    <a:lumOff val="25000"/>
                  </a:schemeClr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zh-CN" kern="0" dirty="0">
                <a:solidFill>
                  <a:srgbClr val="1F2128">
                    <a:lumMod val="90000"/>
                    <a:lumOff val="10000"/>
                  </a:srgbClr>
                </a:solidFill>
              </a:rPr>
              <a:t>OWS</a:t>
            </a:r>
            <a:r>
              <a:rPr kumimoji="1" lang="zh-CN" altLang="en-US" u="none" strike="noStrike" kern="0" cap="none" spc="0" normalizeH="0" baseline="0" noProof="0" dirty="0">
                <a:ln>
                  <a:noFill/>
                </a:ln>
                <a:solidFill>
                  <a:srgbClr val="1F2128">
                    <a:lumMod val="90000"/>
                    <a:lumOff val="10000"/>
                  </a:srgbClr>
                </a:solidFill>
                <a:effectLst/>
                <a:uLnTx/>
                <a:uFillTx/>
              </a:rPr>
              <a:t>帮助用户通过分布欧洲、南美洲以及东南亚</a:t>
            </a:r>
            <a:r>
              <a:rPr lang="zh-CN" altLang="en-US" kern="0" dirty="0">
                <a:solidFill>
                  <a:srgbClr val="1F2128">
                    <a:lumMod val="90000"/>
                    <a:lumOff val="10000"/>
                  </a:srgbClr>
                </a:solidFill>
              </a:rPr>
              <a:t>多</a:t>
            </a:r>
            <a:r>
              <a:rPr kumimoji="1" lang="zh-CN" altLang="en-US" u="none" strike="noStrike" kern="0" cap="none" spc="0" normalizeH="0" baseline="0" noProof="0" dirty="0">
                <a:ln>
                  <a:noFill/>
                </a:ln>
                <a:solidFill>
                  <a:srgbClr val="1F2128">
                    <a:lumMod val="90000"/>
                    <a:lumOff val="10000"/>
                  </a:srgbClr>
                </a:solidFill>
                <a:effectLst/>
                <a:uLnTx/>
                <a:uFillTx/>
              </a:rPr>
              <a:t>个边缘计算节点，快速基于节点间的专线连接、建立稳定低延迟专属网络。尤其在新兴市场，</a:t>
            </a:r>
            <a:r>
              <a:rPr lang="en-US" altLang="zh-CN" kern="0" dirty="0">
                <a:solidFill>
                  <a:srgbClr val="1F2128">
                    <a:lumMod val="90000"/>
                    <a:lumOff val="10000"/>
                  </a:srgbClr>
                </a:solidFill>
              </a:rPr>
              <a:t>OWS</a:t>
            </a:r>
            <a:r>
              <a:rPr lang="zh-CN" altLang="en-US" kern="0" dirty="0">
                <a:solidFill>
                  <a:srgbClr val="1F2128">
                    <a:lumMod val="90000"/>
                    <a:lumOff val="10000"/>
                  </a:srgbClr>
                </a:solidFill>
              </a:rPr>
              <a:t>上联多家</a:t>
            </a:r>
            <a:r>
              <a:rPr kumimoji="1" lang="zh-CN" altLang="en-US" u="none" strike="noStrike" kern="0" cap="none" spc="0" normalizeH="0" baseline="0" noProof="0" dirty="0">
                <a:ln>
                  <a:noFill/>
                </a:ln>
                <a:solidFill>
                  <a:srgbClr val="1F2128">
                    <a:lumMod val="90000"/>
                    <a:lumOff val="10000"/>
                  </a:srgbClr>
                </a:solidFill>
                <a:effectLst/>
                <a:uLnTx/>
                <a:uFillTx/>
              </a:rPr>
              <a:t>优质的本地运营商，提升复杂网络环境下端到端的用户实时音视频互动体验 </a:t>
            </a:r>
            <a:endParaRPr kumimoji="1" lang="en-US" altLang="zh-CN" u="none" strike="noStrike" kern="0" cap="none" spc="0" normalizeH="0" baseline="0" noProof="0" dirty="0">
              <a:ln>
                <a:noFill/>
              </a:ln>
              <a:solidFill>
                <a:srgbClr val="1F2128">
                  <a:lumMod val="90000"/>
                  <a:lumOff val="10000"/>
                </a:srgbClr>
              </a:solidFill>
              <a:effectLst/>
              <a:uLnTx/>
              <a:uFillTx/>
            </a:endParaRPr>
          </a:p>
        </p:txBody>
      </p:sp>
      <p:pic>
        <p:nvPicPr>
          <p:cNvPr id="23" name="图片 1">
            <a:extLst>
              <a:ext uri="{FF2B5EF4-FFF2-40B4-BE49-F238E27FC236}">
                <a16:creationId xmlns:a16="http://schemas.microsoft.com/office/drawing/2014/main" id="{1933723F-C424-9F4D-75BA-B93461369C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9103" y="675170"/>
            <a:ext cx="8307294" cy="3678039"/>
          </a:xfrm>
          <a:prstGeom prst="rect">
            <a:avLst/>
          </a:prstGeom>
        </p:spPr>
      </p:pic>
      <p:sp>
        <p:nvSpPr>
          <p:cNvPr id="24" name="标题 1">
            <a:extLst>
              <a:ext uri="{FF2B5EF4-FFF2-40B4-BE49-F238E27FC236}">
                <a16:creationId xmlns:a16="http://schemas.microsoft.com/office/drawing/2014/main" id="{A0542342-405F-770C-2BC3-E76858175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210" y="165735"/>
            <a:ext cx="10968990" cy="447675"/>
          </a:xfrm>
        </p:spPr>
        <p:txBody>
          <a:bodyPr/>
          <a:lstStyle/>
          <a:p>
            <a:pPr algn="l"/>
            <a:r>
              <a:rPr lang="zh-CN" altLang="en-US" sz="2000" dirty="0">
                <a:gradFill>
                  <a:gsLst>
                    <a:gs pos="0">
                      <a:srgbClr val="14CD68"/>
                    </a:gs>
                    <a:gs pos="100000">
                      <a:srgbClr val="05DBE3"/>
                    </a:gs>
                  </a:gsLst>
                  <a:lin scaled="0"/>
                </a:gradFill>
              </a:rPr>
              <a:t>助力某视频企业建立全球音视频平台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FC3000-5E8A-3EED-CA1D-A8CE1E93DDE7}"/>
              </a:ext>
            </a:extLst>
          </p:cNvPr>
          <p:cNvSpPr txBox="1"/>
          <p:nvPr/>
        </p:nvSpPr>
        <p:spPr>
          <a:xfrm>
            <a:off x="383163" y="103043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rgbClr val="FFAF69"/>
                </a:solidFill>
                <a:latin typeface="Open Sans"/>
              </a:rPr>
              <a:t>面临问题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086882C-94DF-6B91-61A5-4F9AC61F62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0250" y="2174295"/>
            <a:ext cx="577293" cy="57729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A5C66E2-9B0D-0EEF-DC1F-7B6AF6112E79}"/>
              </a:ext>
            </a:extLst>
          </p:cNvPr>
          <p:cNvSpPr txBox="1"/>
          <p:nvPr/>
        </p:nvSpPr>
        <p:spPr>
          <a:xfrm>
            <a:off x="7592494" y="2751588"/>
            <a:ext cx="1112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N" sz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OWS</a:t>
            </a:r>
          </a:p>
          <a:p>
            <a:pPr algn="ctr"/>
            <a:r>
              <a:rPr lang="en-CN" sz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Hyper</a:t>
            </a:r>
            <a:r>
              <a:rPr lang="zh-CN" altLang="en-US" sz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  <a:endParaRPr lang="en-CN" sz="12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6880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5" name="标题 3">
            <a:extLst>
              <a:ext uri="{FF2B5EF4-FFF2-40B4-BE49-F238E27FC236}">
                <a16:creationId xmlns:a16="http://schemas.microsoft.com/office/drawing/2014/main" id="{0628D581-7CC1-1BE4-44A9-6617229C26EF}"/>
              </a:ext>
            </a:extLst>
          </p:cNvPr>
          <p:cNvSpPr txBox="1">
            <a:spLocks/>
          </p:cNvSpPr>
          <p:nvPr/>
        </p:nvSpPr>
        <p:spPr>
          <a:xfrm>
            <a:off x="1389920" y="2103437"/>
            <a:ext cx="941152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zh-CN" altLang="en-US" sz="8000" b="0" i="0" kern="1200">
                <a:solidFill>
                  <a:schemeClr val="accent1"/>
                </a:solidFill>
                <a:latin typeface="+mj-ea"/>
                <a:ea typeface="+mj-ea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5500" dirty="0">
                <a:solidFill>
                  <a:srgbClr val="002060"/>
                </a:solidFill>
                <a:latin typeface="微软雅黑"/>
                <a:ea typeface="微软雅黑"/>
              </a:rPr>
              <a:t>如何为</a:t>
            </a:r>
            <a:r>
              <a:rPr kumimoji="1" lang="zh-CN" altLang="en-US" sz="5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软雅黑"/>
                <a:ea typeface="微软雅黑"/>
                <a:cs typeface="Open Sans" panose="020B0606030504020204" pitchFamily="34" charset="0"/>
              </a:rPr>
              <a:t>出海业务保驾护航？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8346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7210" y="165735"/>
            <a:ext cx="10968990" cy="447675"/>
          </a:xfrm>
        </p:spPr>
        <p:txBody>
          <a:bodyPr/>
          <a:lstStyle/>
          <a:p>
            <a:pPr algn="l"/>
            <a:r>
              <a:rPr lang="zh-CN" altLang="en-US" sz="2000" dirty="0">
                <a:gradFill>
                  <a:gsLst>
                    <a:gs pos="0">
                      <a:srgbClr val="14CD68"/>
                    </a:gs>
                    <a:gs pos="100000">
                      <a:srgbClr val="05DBE3"/>
                    </a:gs>
                  </a:gsLst>
                  <a:lin scaled="0"/>
                </a:gradFill>
              </a:rPr>
              <a:t>遍布全球的边缘计算节点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C1FA1BA-FB36-9A1E-F2CE-39F368ED77E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15"/>
          <a:stretch>
            <a:fillRect/>
          </a:stretch>
        </p:blipFill>
        <p:spPr>
          <a:xfrm>
            <a:off x="-12969" y="643122"/>
            <a:ext cx="12240792" cy="5323864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C445BD7-DEF8-C800-AC5C-092E52533625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-304" y="5029202"/>
            <a:ext cx="12228127" cy="1828801"/>
            <a:chOff x="-305" y="2987478"/>
            <a:chExt cx="12188952" cy="1828800"/>
          </a:xfrm>
        </p:grpSpPr>
        <p:sp>
          <p:nvSpPr>
            <p:cNvPr id="25" name="Freeform: Shape 10">
              <a:extLst>
                <a:ext uri="{FF2B5EF4-FFF2-40B4-BE49-F238E27FC236}">
                  <a16:creationId xmlns:a16="http://schemas.microsoft.com/office/drawing/2014/main" id="{7449BE0D-2ADE-3524-9AF1-6E1212147D97}"/>
                </a:ext>
              </a:extLst>
            </p:cNvPr>
            <p:cNvSpPr/>
            <p:nvPr/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/>
              <a:endParaRPr lang="en-US" sz="1867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6" name="Freeform: Shape 11">
              <a:extLst>
                <a:ext uri="{FF2B5EF4-FFF2-40B4-BE49-F238E27FC236}">
                  <a16:creationId xmlns:a16="http://schemas.microsoft.com/office/drawing/2014/main" id="{BA833D44-5D7D-1EF6-BA1B-515791722F96}"/>
                </a:ext>
              </a:extLst>
            </p:cNvPr>
            <p:cNvSpPr/>
            <p:nvPr/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/>
              <a:endParaRPr lang="en-US" sz="1867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7" name="Freeform: Shape 12">
              <a:extLst>
                <a:ext uri="{FF2B5EF4-FFF2-40B4-BE49-F238E27FC236}">
                  <a16:creationId xmlns:a16="http://schemas.microsoft.com/office/drawing/2014/main" id="{9D0EC0BF-3EAA-3B28-434A-3FD81A88D418}"/>
                </a:ext>
              </a:extLst>
            </p:cNvPr>
            <p:cNvSpPr/>
            <p:nvPr/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 sz="1867">
                <a:solidFill>
                  <a:prstClr val="white"/>
                </a:solidFill>
                <a:latin typeface="微软雅黑"/>
                <a:ea typeface="微软雅黑"/>
              </a:endParaRPr>
            </a:p>
          </p:txBody>
        </p:sp>
        <p:sp useBgFill="1">
          <p:nvSpPr>
            <p:cNvPr id="28" name="Freeform: Shape 13">
              <a:extLst>
                <a:ext uri="{FF2B5EF4-FFF2-40B4-BE49-F238E27FC236}">
                  <a16:creationId xmlns:a16="http://schemas.microsoft.com/office/drawing/2014/main" id="{CC78A7E2-5963-4164-499D-FEDAA0AFB3CF}"/>
                </a:ext>
              </a:extLst>
            </p:cNvPr>
            <p:cNvSpPr/>
            <p:nvPr/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77"/>
              <a:endParaRPr lang="en-US" sz="1867" dirty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30" name="正文大标题：New Future on Cloud New Future on Cloud New Future on Cloud - Alibaba Sans 36">
            <a:extLst>
              <a:ext uri="{FF2B5EF4-FFF2-40B4-BE49-F238E27FC236}">
                <a16:creationId xmlns:a16="http://schemas.microsoft.com/office/drawing/2014/main" id="{B1FD457E-172A-8FB2-AB99-40564996BBCD}"/>
              </a:ext>
            </a:extLst>
          </p:cNvPr>
          <p:cNvSpPr txBox="1"/>
          <p:nvPr/>
        </p:nvSpPr>
        <p:spPr>
          <a:xfrm>
            <a:off x="465873" y="3009544"/>
            <a:ext cx="5953136" cy="1795705"/>
          </a:xfrm>
          <a:prstGeom prst="rect">
            <a:avLst/>
          </a:prstGeom>
          <a:ln w="12700">
            <a:miter lim="400000"/>
          </a:ln>
        </p:spPr>
        <p:txBody>
          <a:bodyPr wrap="square" lIns="4360" tIns="4360" rIns="4360" bIns="4360">
            <a:spAutoFit/>
          </a:bodyPr>
          <a:lstStyle>
            <a:lvl1pPr algn="l" defTabSz="219710">
              <a:defRPr sz="3600"/>
            </a:lvl1pPr>
          </a:lstStyle>
          <a:p>
            <a:pPr defTabSz="114297" hangingPunct="0">
              <a:defRPr/>
            </a:pPr>
            <a:r>
              <a:rPr lang="zh-CN" altLang="en-US" sz="1733" kern="0" dirty="0">
                <a:solidFill>
                  <a:prstClr val="white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中国 、印度 、印尼、巴西 、东南亚、</a:t>
            </a:r>
            <a:endParaRPr lang="en-US" altLang="zh-CN" sz="1733" kern="0" dirty="0">
              <a:solidFill>
                <a:prstClr val="white"/>
              </a:solidFill>
              <a:latin typeface="Microsoft YaHei" pitchFamily="34" charset="-122"/>
              <a:ea typeface="Microsoft YaHei" pitchFamily="34" charset="-122"/>
              <a:sym typeface="Alibaba PuHuiTi 2 45 Light"/>
            </a:endParaRPr>
          </a:p>
          <a:p>
            <a:pPr defTabSz="114297" hangingPunct="0">
              <a:defRPr/>
            </a:pPr>
            <a:r>
              <a:rPr lang="zh-CN" altLang="en-US" sz="1733" kern="0" dirty="0">
                <a:solidFill>
                  <a:prstClr val="white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非洲、拉美、俄罗斯</a:t>
            </a:r>
            <a:r>
              <a:rPr lang="en-US" altLang="zh-CN" sz="1733" kern="0" dirty="0">
                <a:solidFill>
                  <a:prstClr val="white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……</a:t>
            </a:r>
          </a:p>
          <a:p>
            <a:pPr marL="238754" indent="-238754" defTabSz="114297" hangingPunct="0">
              <a:buFont typeface="Arial" panose="020B0604020202020204" pitchFamily="34" charset="0"/>
              <a:buChar char="•"/>
              <a:defRPr/>
            </a:pPr>
            <a:endParaRPr lang="en-US" altLang="zh-CN" sz="1600" kern="0" dirty="0">
              <a:solidFill>
                <a:prstClr val="white"/>
              </a:solidFill>
              <a:latin typeface="Microsoft YaHei" pitchFamily="34" charset="-122"/>
              <a:ea typeface="Microsoft YaHei" pitchFamily="34" charset="-122"/>
              <a:sym typeface="Alibaba PuHuiTi 2 45 Light"/>
            </a:endParaRPr>
          </a:p>
          <a:p>
            <a:pPr marL="238754" indent="-238754" defTabSz="114297" hangingPunct="0">
              <a:buFont typeface="Arial" panose="020B0604020202020204" pitchFamily="34" charset="0"/>
              <a:buChar char="•"/>
              <a:defRPr/>
            </a:pPr>
            <a:r>
              <a:rPr lang="zh-CN" altLang="en-US" sz="1600" kern="0" dirty="0">
                <a:solidFill>
                  <a:prstClr val="white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在新兴市场拥有</a:t>
            </a:r>
            <a:r>
              <a:rPr lang="en-US" altLang="zh-CN" sz="1600" kern="0" dirty="0">
                <a:solidFill>
                  <a:prstClr val="white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60+</a:t>
            </a:r>
            <a:r>
              <a:rPr lang="zh-CN" altLang="en-US" sz="1600" kern="0" dirty="0">
                <a:solidFill>
                  <a:prstClr val="white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边缘节点</a:t>
            </a:r>
            <a:endParaRPr lang="en-US" altLang="zh-CN" sz="1600" kern="0" dirty="0">
              <a:solidFill>
                <a:prstClr val="white"/>
              </a:solidFill>
              <a:latin typeface="Microsoft YaHei" pitchFamily="34" charset="-122"/>
              <a:ea typeface="Microsoft YaHei" pitchFamily="34" charset="-122"/>
              <a:sym typeface="Alibaba PuHuiTi 2 45 Light"/>
            </a:endParaRPr>
          </a:p>
          <a:p>
            <a:pPr marL="238754" indent="-238754" defTabSz="114297" hangingPunct="0">
              <a:buFont typeface="Arial" panose="020B0604020202020204" pitchFamily="34" charset="0"/>
              <a:buChar char="•"/>
              <a:defRPr/>
            </a:pPr>
            <a:r>
              <a:rPr lang="zh-CN" altLang="en-US" sz="1600" kern="0" dirty="0">
                <a:solidFill>
                  <a:prstClr val="white"/>
                </a:solidFill>
                <a:latin typeface="Microsoft YaHei" pitchFamily="34" charset="-122"/>
                <a:ea typeface="Microsoft YaHei" pitchFamily="34" charset="-122"/>
                <a:sym typeface="Alibaba PuHuiTi 2 45 Light"/>
              </a:rPr>
              <a:t>拥有远超想象的全球覆盖率</a:t>
            </a:r>
            <a:endParaRPr lang="en-US" altLang="zh-CN" sz="1600" kern="0" dirty="0">
              <a:solidFill>
                <a:prstClr val="white"/>
              </a:solidFill>
              <a:latin typeface="Microsoft YaHei" pitchFamily="34" charset="-122"/>
              <a:ea typeface="Microsoft YaHei" pitchFamily="34" charset="-122"/>
              <a:sym typeface="Alibaba PuHuiTi 2 45 Light"/>
            </a:endParaRPr>
          </a:p>
          <a:p>
            <a:pPr defTabSz="114297" hangingPunct="0">
              <a:defRPr/>
            </a:pPr>
            <a:endParaRPr lang="zh-CN" altLang="en-US" sz="1673" kern="0" dirty="0">
              <a:solidFill>
                <a:prstClr val="white"/>
              </a:solidFill>
              <a:latin typeface="Microsoft YaHei" pitchFamily="34" charset="-122"/>
              <a:ea typeface="Microsoft YaHei" pitchFamily="34" charset="-122"/>
              <a:sym typeface="Alibaba PuHuiTi 2 45 Light"/>
            </a:endParaRPr>
          </a:p>
          <a:p>
            <a:pPr defTabSz="114297" hangingPunct="0">
              <a:defRPr/>
            </a:pPr>
            <a:endParaRPr lang="zh-CN" altLang="en-US" sz="1673" kern="0" dirty="0">
              <a:solidFill>
                <a:prstClr val="white"/>
              </a:solidFill>
              <a:latin typeface="Microsoft YaHei" pitchFamily="34" charset="-122"/>
              <a:ea typeface="Microsoft YaHei" pitchFamily="34" charset="-122"/>
              <a:sym typeface="Alibaba PuHuiTi 2 45 Light"/>
            </a:endParaRPr>
          </a:p>
        </p:txBody>
      </p:sp>
      <p:sp>
        <p:nvSpPr>
          <p:cNvPr id="31" name="例:这一页的标题标题标题">
            <a:extLst>
              <a:ext uri="{FF2B5EF4-FFF2-40B4-BE49-F238E27FC236}">
                <a16:creationId xmlns:a16="http://schemas.microsoft.com/office/drawing/2014/main" id="{AEEB9A1C-9337-62F0-A65C-090324CDD727}"/>
              </a:ext>
            </a:extLst>
          </p:cNvPr>
          <p:cNvSpPr txBox="1"/>
          <p:nvPr/>
        </p:nvSpPr>
        <p:spPr>
          <a:xfrm>
            <a:off x="315045" y="1457922"/>
            <a:ext cx="5316880" cy="406672"/>
          </a:xfrm>
          <a:prstGeom prst="rect">
            <a:avLst/>
          </a:prstGeom>
          <a:ln w="12700">
            <a:miter lim="400000"/>
          </a:ln>
        </p:spPr>
        <p:txBody>
          <a:bodyPr wrap="square" lIns="8361" tIns="8361" rIns="8361" bIns="8361">
            <a:spAutoFit/>
          </a:bodyPr>
          <a:lstStyle>
            <a:lvl1pPr defTabSz="367030">
              <a:defRPr sz="8000">
                <a:solidFill>
                  <a:srgbClr val="53585F"/>
                </a:solidFill>
                <a:latin typeface="+mj-lt"/>
                <a:ea typeface="+mj-ea"/>
                <a:cs typeface="+mj-cs"/>
                <a:sym typeface="Alibaba PuHuiTi 2 55 Regular"/>
              </a:defRPr>
            </a:lvl1pPr>
          </a:lstStyle>
          <a:p>
            <a:pPr defTabSz="192189" hangingPunct="0">
              <a:defRPr/>
            </a:pPr>
            <a:r>
              <a:rPr lang="zh-CN" altLang="en-US" sz="2533" kern="0" dirty="0">
                <a:solidFill>
                  <a:prstClr val="white"/>
                </a:solidFill>
                <a:latin typeface="Microsoft YaHei" pitchFamily="34" charset="-122"/>
                <a:ea typeface="微软雅黑"/>
              </a:rPr>
              <a:t>为新兴市场提供边缘算力</a:t>
            </a:r>
            <a:endParaRPr sz="2533" kern="0" dirty="0">
              <a:solidFill>
                <a:prstClr val="white"/>
              </a:solidFill>
              <a:latin typeface="Microsoft YaHei" pitchFamily="34" charset="-122"/>
              <a:ea typeface="微软雅黑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BC36365-356D-099A-1037-FFE8134D6ED2}"/>
              </a:ext>
            </a:extLst>
          </p:cNvPr>
          <p:cNvSpPr txBox="1"/>
          <p:nvPr/>
        </p:nvSpPr>
        <p:spPr>
          <a:xfrm>
            <a:off x="1270295" y="6257060"/>
            <a:ext cx="957024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en-US" altLang="zh-CN" sz="1867" dirty="0">
                <a:solidFill>
                  <a:prstClr val="black"/>
                </a:solidFill>
                <a:latin typeface="Microsoft YaHei" pitchFamily="34" charset="-122"/>
                <a:ea typeface="Microsoft YaHei" pitchFamily="34" charset="-122"/>
              </a:rPr>
              <a:t>OWS</a:t>
            </a:r>
            <a:r>
              <a:rPr lang="zh-CN" altLang="en-US" sz="1867" dirty="0">
                <a:solidFill>
                  <a:prstClr val="black"/>
                </a:solidFill>
                <a:latin typeface="Microsoft YaHei" pitchFamily="34" charset="-122"/>
                <a:ea typeface="Microsoft YaHei" pitchFamily="34" charset="-122"/>
              </a:rPr>
              <a:t>正在加紧全球边缘计算节点的建设，预计到</a:t>
            </a:r>
            <a:r>
              <a:rPr lang="en-US" altLang="zh-CN" sz="1867" dirty="0">
                <a:solidFill>
                  <a:prstClr val="black"/>
                </a:solidFill>
                <a:latin typeface="Microsoft YaHei" pitchFamily="34" charset="-122"/>
                <a:ea typeface="Microsoft YaHei" pitchFamily="34" charset="-122"/>
              </a:rPr>
              <a:t>2025</a:t>
            </a:r>
            <a:r>
              <a:rPr lang="zh-CN" altLang="en-US" sz="1867" dirty="0">
                <a:solidFill>
                  <a:prstClr val="black"/>
                </a:solidFill>
                <a:latin typeface="Microsoft YaHei" pitchFamily="34" charset="-122"/>
                <a:ea typeface="Microsoft YaHei" pitchFamily="34" charset="-122"/>
              </a:rPr>
              <a:t>年，全球边缘计算节点数超过</a:t>
            </a:r>
            <a:r>
              <a:rPr lang="en-US" altLang="zh-CN" sz="1867" dirty="0">
                <a:solidFill>
                  <a:prstClr val="black"/>
                </a:solidFill>
                <a:latin typeface="Microsoft YaHei" pitchFamily="34" charset="-122"/>
                <a:ea typeface="Microsoft YaHei" pitchFamily="34" charset="-122"/>
              </a:rPr>
              <a:t>500+</a:t>
            </a:r>
            <a:endParaRPr lang="en-US" sz="1867" dirty="0">
              <a:solidFill>
                <a:prstClr val="black"/>
              </a:solidFill>
              <a:latin typeface="Microsoft YaHei" pitchFamily="34" charset="-122"/>
              <a:ea typeface="Microsoft YaHei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043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C6FDF8B3-F716-862A-AEB5-26D67B38DA85}"/>
              </a:ext>
            </a:extLst>
          </p:cNvPr>
          <p:cNvSpPr txBox="1">
            <a:spLocks/>
          </p:cNvSpPr>
          <p:nvPr/>
        </p:nvSpPr>
        <p:spPr>
          <a:xfrm>
            <a:off x="54610" y="3054520"/>
            <a:ext cx="3403600" cy="1126345"/>
          </a:xfrm>
          <a:prstGeom prst="rect">
            <a:avLst/>
          </a:prstGeom>
        </p:spPr>
        <p:txBody>
          <a:bodyPr vert="horz" lIns="121920" tIns="60960" rIns="121920" bIns="60960" rtlCol="0" anchor="b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lang="zh-CN" altLang="en-US" sz="6750" b="0" i="0" kern="1200">
                <a:solidFill>
                  <a:schemeClr val="accent1"/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8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5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35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35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  <a:defRPr/>
            </a:pPr>
            <a:r>
              <a:rPr lang="en-US" sz="5500" b="1" dirty="0" err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中立</a:t>
            </a:r>
            <a:endParaRPr lang="en-US" sz="55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98A3F40-5A63-2D21-3D7C-263BF26A2836}"/>
              </a:ext>
            </a:extLst>
          </p:cNvPr>
          <p:cNvSpPr txBox="1">
            <a:spLocks/>
          </p:cNvSpPr>
          <p:nvPr/>
        </p:nvSpPr>
        <p:spPr>
          <a:xfrm>
            <a:off x="4144010" y="3097391"/>
            <a:ext cx="3403600" cy="1114832"/>
          </a:xfrm>
          <a:prstGeom prst="rect">
            <a:avLst/>
          </a:prstGeom>
        </p:spPr>
        <p:txBody>
          <a:bodyPr vert="horz" lIns="121920" tIns="60960" rIns="121920" bIns="60960" rtlCol="0" anchor="b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lang="zh-CN" altLang="en-US" sz="6750" b="0" i="0" kern="1200">
                <a:solidFill>
                  <a:schemeClr val="accent1"/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8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5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35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35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  <a:defRPr/>
            </a:pPr>
            <a:r>
              <a:rPr lang="en-US" sz="5500" b="1" dirty="0" err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开放</a:t>
            </a:r>
            <a:endParaRPr lang="en-US" sz="55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37CA62AF-E19F-3018-5044-D7598B5BD88F}"/>
              </a:ext>
            </a:extLst>
          </p:cNvPr>
          <p:cNvSpPr txBox="1">
            <a:spLocks/>
          </p:cNvSpPr>
          <p:nvPr/>
        </p:nvSpPr>
        <p:spPr>
          <a:xfrm>
            <a:off x="8233410" y="3097391"/>
            <a:ext cx="3403600" cy="1114831"/>
          </a:xfrm>
          <a:prstGeom prst="rect">
            <a:avLst/>
          </a:prstGeom>
        </p:spPr>
        <p:txBody>
          <a:bodyPr vert="horz" lIns="121920" tIns="60960" rIns="121920" bIns="60960" rtlCol="0" anchor="b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lang="zh-CN" altLang="en-US" sz="6750" b="0" i="0" kern="1200">
                <a:solidFill>
                  <a:schemeClr val="accent1"/>
                </a:solidFill>
                <a:latin typeface="+mn-lt"/>
                <a:ea typeface="+mn-ea"/>
                <a:cs typeface="Open Sans Light" panose="020B0306030504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8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5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35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35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  <a:defRPr/>
            </a:pPr>
            <a:r>
              <a:rPr lang="en-US" sz="5500" b="1" dirty="0" err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生态</a:t>
            </a:r>
            <a:endParaRPr lang="en-US" sz="55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4" name="Subtitle 7">
            <a:extLst>
              <a:ext uri="{FF2B5EF4-FFF2-40B4-BE49-F238E27FC236}">
                <a16:creationId xmlns:a16="http://schemas.microsoft.com/office/drawing/2014/main" id="{807A9780-B5DA-C5B0-9C96-55B3D17CD64A}"/>
              </a:ext>
            </a:extLst>
          </p:cNvPr>
          <p:cNvSpPr txBox="1">
            <a:spLocks/>
          </p:cNvSpPr>
          <p:nvPr/>
        </p:nvSpPr>
        <p:spPr>
          <a:xfrm>
            <a:off x="647885" y="1854209"/>
            <a:ext cx="10896230" cy="1530331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lang="zh-CN" altLang="en-US" sz="2100" b="0" i="0" kern="1200">
                <a:solidFill>
                  <a:schemeClr val="tx2">
                    <a:lumMod val="90000"/>
                    <a:lumOff val="10000"/>
                  </a:schemeClr>
                </a:solidFill>
                <a:latin typeface="+mn-ea"/>
                <a:ea typeface="+mn-ea"/>
                <a:cs typeface="Open Sans Light" panose="020B0306030504020204" pitchFamily="34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5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35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2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lang="zh-CN" altLang="en-US" sz="1200" b="0" i="0" kern="1200">
                <a:solidFill>
                  <a:schemeClr val="bg1"/>
                </a:solidFill>
                <a:latin typeface="Open Sans" panose="020B0606030504020204" pitchFamily="34" charset="0"/>
                <a:ea typeface="思源黑体 CN Light" panose="020B0300000000000000" pitchFamily="34" charset="-122"/>
                <a:cs typeface="Open Sans" panose="020B0606030504020204" pitchFamily="34" charset="0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  <a:defRPr/>
            </a:pPr>
            <a:r>
              <a:rPr lang="zh-CN" altLang="en-US" sz="32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全球中立的</a:t>
            </a:r>
            <a:r>
              <a:rPr sz="32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边缘</a:t>
            </a:r>
            <a:r>
              <a:rPr lang="zh-CN" altLang="en-US" sz="32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计算</a:t>
            </a:r>
            <a:r>
              <a:rPr sz="32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服务</a:t>
            </a:r>
            <a:r>
              <a:rPr lang="zh-CN" altLang="en-US" sz="32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商</a:t>
            </a:r>
            <a:endParaRPr lang="en-US" altLang="zh-CN" sz="32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defTabSz="914377">
              <a:spcBef>
                <a:spcPts val="1000"/>
              </a:spcBef>
              <a:defRPr/>
            </a:pPr>
            <a:r>
              <a:rPr lang="zh-CN" altLang="en-US" sz="320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帮助出海企业更快、更好的覆盖新兴市场</a:t>
            </a:r>
            <a:endParaRPr sz="320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9" name="Picture 38" descr="Logo&#10;&#10;Description automatically generated">
            <a:extLst>
              <a:ext uri="{FF2B5EF4-FFF2-40B4-BE49-F238E27FC236}">
                <a16:creationId xmlns:a16="http://schemas.microsoft.com/office/drawing/2014/main" id="{FBA88DBC-09CB-8E39-2668-D3E9CFDF64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146" y="800542"/>
            <a:ext cx="1733827" cy="78073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78B6ACD-6B27-DD5B-940F-2314E980AEE5}"/>
              </a:ext>
            </a:extLst>
          </p:cNvPr>
          <p:cNvSpPr txBox="1"/>
          <p:nvPr/>
        </p:nvSpPr>
        <p:spPr>
          <a:xfrm>
            <a:off x="635052" y="4212222"/>
            <a:ext cx="2759089" cy="23164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多种架构可选（</a:t>
            </a:r>
            <a:r>
              <a:rPr lang="en-US" altLang="zh-CN" sz="1400" kern="0" dirty="0">
                <a:latin typeface="Microsoft YaHei" pitchFamily="34" charset="-122"/>
                <a:ea typeface="Microsoft YaHei" pitchFamily="34" charset="-122"/>
              </a:rPr>
              <a:t>X86</a:t>
            </a: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、</a:t>
            </a:r>
            <a:r>
              <a:rPr lang="en-US" altLang="zh-CN" sz="1400" kern="0" dirty="0">
                <a:latin typeface="Microsoft YaHei" pitchFamily="34" charset="-122"/>
                <a:ea typeface="Microsoft YaHei" pitchFamily="34" charset="-122"/>
              </a:rPr>
              <a:t>ARM</a:t>
            </a: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）</a:t>
            </a:r>
            <a:endParaRPr lang="en-US" altLang="zh-CN" sz="1400" kern="0" dirty="0">
              <a:latin typeface="Microsoft YaHei" pitchFamily="34" charset="-122"/>
              <a:ea typeface="Microsoft YaHei" pitchFamily="34" charset="-122"/>
            </a:endParaRPr>
          </a:p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zh-CN" sz="1400" kern="0" dirty="0">
                <a:latin typeface="Microsoft YaHei" pitchFamily="34" charset="-122"/>
                <a:ea typeface="Microsoft YaHei" pitchFamily="34" charset="-122"/>
              </a:rPr>
              <a:t>GPU</a:t>
            </a: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支持（专业级、家用级）</a:t>
            </a:r>
            <a:endParaRPr lang="en-US" altLang="zh-CN" sz="1400" kern="0" dirty="0">
              <a:latin typeface="Microsoft YaHei" pitchFamily="34" charset="-122"/>
              <a:ea typeface="Microsoft YaHei" pitchFamily="34" charset="-122"/>
            </a:endParaRPr>
          </a:p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弹性算力、</a:t>
            </a:r>
            <a:r>
              <a:rPr lang="zh-CN" altLang="en-CN" sz="1400" kern="0" dirty="0">
                <a:latin typeface="Microsoft YaHei" pitchFamily="34" charset="-122"/>
                <a:ea typeface="Microsoft YaHei" pitchFamily="34" charset="-122"/>
              </a:rPr>
              <a:t>秒</a:t>
            </a: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级交付</a:t>
            </a:r>
            <a:endParaRPr lang="en-US" altLang="zh-CN" sz="1400" kern="0" dirty="0">
              <a:latin typeface="Microsoft YaHei" pitchFamily="34" charset="-122"/>
              <a:ea typeface="Microsoft YaHei" pitchFamily="34" charset="-122"/>
            </a:endParaRPr>
          </a:p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专用服务器延迟降低</a:t>
            </a:r>
            <a:r>
              <a:rPr lang="en-US" altLang="zh-CN" sz="1400" kern="0" dirty="0">
                <a:latin typeface="Microsoft YaHei" pitchFamily="34" charset="-122"/>
                <a:ea typeface="Microsoft YaHei" pitchFamily="34" charset="-122"/>
              </a:rPr>
              <a:t>40%</a:t>
            </a:r>
          </a:p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算力之间自由组建专属网络</a:t>
            </a:r>
            <a:endParaRPr lang="en-US" altLang="zh-CN" sz="1400" kern="0" dirty="0">
              <a:latin typeface="Microsoft YaHei" pitchFamily="34" charset="-122"/>
              <a:ea typeface="Microsoft YaHei" pitchFamily="34" charset="-122"/>
            </a:endParaRPr>
          </a:p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altLang="zh-CN" sz="1400" kern="0" dirty="0" err="1">
                <a:latin typeface="Microsoft YaHei" pitchFamily="34" charset="-122"/>
                <a:ea typeface="Microsoft YaHei" pitchFamily="34" charset="-122"/>
              </a:rPr>
              <a:t>PoPs</a:t>
            </a: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与公有云连接</a:t>
            </a:r>
            <a:endParaRPr lang="en-US" altLang="zh-CN" sz="1400" kern="0" dirty="0">
              <a:latin typeface="Microsoft YaHei" pitchFamily="34" charset="-122"/>
              <a:ea typeface="Microsoft YaHei" pitchFamily="34" charset="-122"/>
            </a:endParaRPr>
          </a:p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zh-CN" sz="1400" kern="0" dirty="0">
                <a:latin typeface="Microsoft YaHei" pitchFamily="34" charset="-122"/>
                <a:ea typeface="Microsoft YaHei" pitchFamily="34" charset="-122"/>
              </a:rPr>
              <a:t>10</a:t>
            </a: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分钟内自服务开通交付</a:t>
            </a:r>
            <a:endParaRPr lang="en-US" altLang="zh-CN" sz="1400" kern="0" dirty="0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2696F03-C8BC-AFB7-EB10-01C1F45A2FFC}"/>
              </a:ext>
            </a:extLst>
          </p:cNvPr>
          <p:cNvSpPr txBox="1"/>
          <p:nvPr/>
        </p:nvSpPr>
        <p:spPr>
          <a:xfrm>
            <a:off x="4800736" y="4212222"/>
            <a:ext cx="3406702" cy="17162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自有</a:t>
            </a:r>
            <a:r>
              <a:rPr lang="en-US" altLang="zh-CN" sz="1400" kern="0" dirty="0">
                <a:latin typeface="Microsoft YaHei" pitchFamily="34" charset="-122"/>
                <a:ea typeface="Microsoft YaHei" pitchFamily="34" charset="-122"/>
              </a:rPr>
              <a:t>ASN</a:t>
            </a: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 </a:t>
            </a:r>
            <a:r>
              <a:rPr lang="en-US" altLang="zh-CN" sz="1600" b="1" kern="0" dirty="0">
                <a:latin typeface="Microsoft YaHei" pitchFamily="34" charset="-122"/>
                <a:ea typeface="Microsoft YaHei" pitchFamily="34" charset="-122"/>
              </a:rPr>
              <a:t>984</a:t>
            </a:r>
            <a:r>
              <a:rPr lang="zh-CN" altLang="en-US" sz="1600" b="1" kern="0" dirty="0">
                <a:latin typeface="Microsoft YaHei" pitchFamily="34" charset="-122"/>
                <a:ea typeface="Microsoft YaHei" pitchFamily="34" charset="-122"/>
              </a:rPr>
              <a:t> </a:t>
            </a: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进行网络平等互联</a:t>
            </a:r>
            <a:endParaRPr lang="en-US" altLang="zh-CN" sz="1400" kern="0" dirty="0">
              <a:latin typeface="Microsoft YaHei" pitchFamily="34" charset="-122"/>
              <a:ea typeface="Microsoft YaHei" pitchFamily="34" charset="-122"/>
            </a:endParaRPr>
          </a:p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专注边缘算力，支持任意网络调用</a:t>
            </a:r>
            <a:endParaRPr lang="en-US" altLang="zh-CN" sz="1400" kern="0" dirty="0">
              <a:latin typeface="Microsoft YaHei" pitchFamily="34" charset="-122"/>
              <a:ea typeface="Microsoft YaHei" pitchFamily="34" charset="-122"/>
            </a:endParaRPr>
          </a:p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六大洲主流运营商网络可用</a:t>
            </a:r>
          </a:p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通过</a:t>
            </a:r>
            <a:r>
              <a:rPr lang="en-US" altLang="zh-CN" sz="1400" kern="0" dirty="0">
                <a:latin typeface="Microsoft YaHei" pitchFamily="34" charset="-122"/>
                <a:ea typeface="Microsoft YaHei" pitchFamily="34" charset="-122"/>
              </a:rPr>
              <a:t>BGP</a:t>
            </a: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和算法智能选择最佳上联路径</a:t>
            </a:r>
          </a:p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超可靠网络广泛冗余</a:t>
            </a:r>
            <a:endParaRPr lang="en-US" altLang="zh-CN" sz="1400" kern="0" dirty="0">
              <a:solidFill>
                <a:schemeClr val="bg1">
                  <a:lumMod val="7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30D672C-7F98-16E7-8E85-47F25315B340}"/>
              </a:ext>
            </a:extLst>
          </p:cNvPr>
          <p:cNvSpPr txBox="1"/>
          <p:nvPr/>
        </p:nvSpPr>
        <p:spPr>
          <a:xfrm>
            <a:off x="8864164" y="4212222"/>
            <a:ext cx="3048742" cy="167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全球中立数据中心战略合作伙伴</a:t>
            </a:r>
            <a:endParaRPr lang="en-US" altLang="zh-CN" sz="1400" kern="0" dirty="0">
              <a:latin typeface="Microsoft YaHei" pitchFamily="34" charset="-122"/>
              <a:ea typeface="Microsoft YaHei" pitchFamily="34" charset="-122"/>
            </a:endParaRPr>
          </a:p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全球</a:t>
            </a:r>
            <a:r>
              <a:rPr lang="en-US" altLang="zh-CN" sz="1400" kern="0" dirty="0">
                <a:latin typeface="Microsoft YaHei" pitchFamily="34" charset="-122"/>
                <a:ea typeface="Microsoft YaHei" pitchFamily="34" charset="-122"/>
              </a:rPr>
              <a:t>180+</a:t>
            </a: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节点就近部署，降低业务延迟</a:t>
            </a:r>
          </a:p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上联最佳本地运营商</a:t>
            </a:r>
            <a:endParaRPr lang="en-US" altLang="zh-CN" sz="1400" kern="0" dirty="0">
              <a:latin typeface="Microsoft YaHei" pitchFamily="34" charset="-122"/>
              <a:ea typeface="Microsoft YaHei" pitchFamily="34" charset="-122"/>
            </a:endParaRPr>
          </a:p>
          <a:p>
            <a:pPr marL="171450" indent="-171450" defTabSz="179705" hangingPunct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zh-CN" altLang="en-US" sz="1400" kern="0" dirty="0">
                <a:latin typeface="Microsoft YaHei" pitchFamily="34" charset="-122"/>
                <a:ea typeface="Microsoft YaHei" pitchFamily="34" charset="-122"/>
              </a:rPr>
              <a:t>专线网络覆盖当前六大洲主流区域</a:t>
            </a:r>
            <a:endParaRPr lang="en-US" altLang="zh-CN" sz="1400" kern="0" dirty="0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43" name="标题 1">
            <a:extLst>
              <a:ext uri="{FF2B5EF4-FFF2-40B4-BE49-F238E27FC236}">
                <a16:creationId xmlns:a16="http://schemas.microsoft.com/office/drawing/2014/main" id="{D0C6002C-3023-F023-A948-76D0C77C1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210" y="165735"/>
            <a:ext cx="10968990" cy="447675"/>
          </a:xfrm>
        </p:spPr>
        <p:txBody>
          <a:bodyPr/>
          <a:lstStyle/>
          <a:p>
            <a:pPr algn="l"/>
            <a:r>
              <a:rPr lang="zh-CN" altLang="en-US" sz="2000" dirty="0">
                <a:gradFill>
                  <a:gsLst>
                    <a:gs pos="0">
                      <a:srgbClr val="14CD68"/>
                    </a:gs>
                    <a:gs pos="100000">
                      <a:srgbClr val="05DBE3"/>
                    </a:gs>
                  </a:gsLst>
                  <a:lin scaled="0"/>
                </a:gradFill>
              </a:rPr>
              <a:t>关于我们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9300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底图"/>
          <p:cNvPicPr>
            <a:picLocks noChangeAspect="1"/>
          </p:cNvPicPr>
          <p:nvPr/>
        </p:nvPicPr>
        <p:blipFill>
          <a:blip r:embed="rId3"/>
          <a:srcRect t="15685" b="74602"/>
          <a:stretch>
            <a:fillRect/>
          </a:stretch>
        </p:blipFill>
        <p:spPr>
          <a:xfrm>
            <a:off x="0" y="-2540"/>
            <a:ext cx="12194540" cy="66675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-6985" y="657860"/>
            <a:ext cx="12205335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图片 2" descr="E:\工作文件\2022\11月\IDCC2022 北京站\PPT\IDCC2022.pngIDCC20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13091" y="227330"/>
            <a:ext cx="1064895" cy="324485"/>
          </a:xfrm>
          <a:prstGeom prst="rect">
            <a:avLst/>
          </a:prstGeom>
        </p:spPr>
      </p:pic>
      <p:pic>
        <p:nvPicPr>
          <p:cNvPr id="6" name="图片 5" descr="主题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060" y="161290"/>
            <a:ext cx="1631950" cy="390525"/>
          </a:xfrm>
          <a:prstGeom prst="rect">
            <a:avLst/>
          </a:prstGeom>
        </p:spPr>
      </p:pic>
      <p:sp>
        <p:nvSpPr>
          <p:cNvPr id="16" name="圆角矩形 7">
            <a:extLst>
              <a:ext uri="{FF2B5EF4-FFF2-40B4-BE49-F238E27FC236}">
                <a16:creationId xmlns:a16="http://schemas.microsoft.com/office/drawing/2014/main" id="{42F241AA-FBEE-3D0E-C9E9-A403E5D1D8CF}"/>
              </a:ext>
            </a:extLst>
          </p:cNvPr>
          <p:cNvSpPr/>
          <p:nvPr/>
        </p:nvSpPr>
        <p:spPr>
          <a:xfrm>
            <a:off x="2836882" y="2529439"/>
            <a:ext cx="5994705" cy="2234737"/>
          </a:xfrm>
          <a:prstGeom prst="roundRect">
            <a:avLst>
              <a:gd name="adj" fmla="val 11579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0"/>
          </a:gradFill>
          <a:ln>
            <a:noFill/>
          </a:ln>
          <a:effectLst>
            <a:outerShdw blurRad="317500" dist="127000" dir="54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CB55ED44-508E-5744-3B56-E15951948DF8}"/>
              </a:ext>
            </a:extLst>
          </p:cNvPr>
          <p:cNvSpPr txBox="1"/>
          <p:nvPr/>
        </p:nvSpPr>
        <p:spPr>
          <a:xfrm>
            <a:off x="2746573" y="3258005"/>
            <a:ext cx="6175325" cy="777606"/>
          </a:xfrm>
          <a:prstGeom prst="rect">
            <a:avLst/>
          </a:prstGeom>
          <a:noFill/>
        </p:spPr>
        <p:txBody>
          <a:bodyPr wrap="square" lIns="38567" tIns="19283" rIns="38567" bIns="19283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en-CN" altLang="zh-CN" sz="4800" spc="225" dirty="0">
                <a:solidFill>
                  <a:srgbClr val="002060"/>
                </a:solidFill>
                <a:latin typeface="+mn-lt"/>
                <a:cs typeface="+mn-ea"/>
                <a:sym typeface="+mn-lt"/>
              </a:rPr>
              <a:t>Q</a:t>
            </a:r>
            <a:r>
              <a:rPr lang="en-US" altLang="zh-CN" sz="4800" spc="225" dirty="0">
                <a:solidFill>
                  <a:srgbClr val="002060"/>
                </a:solidFill>
                <a:latin typeface="+mn-lt"/>
                <a:cs typeface="+mn-ea"/>
                <a:sym typeface="+mn-lt"/>
              </a:rPr>
              <a:t>&amp;A</a:t>
            </a:r>
            <a:endParaRPr lang="zh-CN" altLang="zh-CN" sz="4800" spc="225" dirty="0">
              <a:solidFill>
                <a:srgbClr val="002060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5E89EE-1AC4-66E7-B095-BA8722B5506E}"/>
              </a:ext>
            </a:extLst>
          </p:cNvPr>
          <p:cNvSpPr txBox="1"/>
          <p:nvPr/>
        </p:nvSpPr>
        <p:spPr>
          <a:xfrm>
            <a:off x="2836882" y="5487509"/>
            <a:ext cx="6199134" cy="1297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有更多疑问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？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欢迎您来</a:t>
            </a:r>
            <a:r>
              <a:rPr lang="en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</a:t>
            </a:r>
            <a:r>
              <a:rPr lang="en-US" altLang="zh-CN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07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展位，我们很乐意为您解答！</a:t>
            </a:r>
            <a:endParaRPr lang="en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0734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98830" y="3529330"/>
            <a:ext cx="9258935" cy="1004570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44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8000">
                <a:solidFill>
                  <a:schemeClr val="bg1"/>
                </a:solidFill>
                <a:sym typeface="+mn-ea"/>
              </a:rPr>
              <a:t>THANKS</a:t>
            </a:r>
            <a:endParaRPr lang="en-US" altLang="zh-CN" sz="8000" spc="430">
              <a:solidFill>
                <a:schemeClr val="bg1"/>
              </a:solidFill>
              <a:uFillTx/>
              <a:sym typeface="+mn-ea"/>
            </a:endParaRPr>
          </a:p>
        </p:txBody>
      </p:sp>
      <p:pic>
        <p:nvPicPr>
          <p:cNvPr id="5" name="图片 4" descr="E:\工作文件\2022\11月\IDCC2022 北京站\PPT\第十七届中国IDC产业年度大典logo-01白字.png第十七届中国IDC产业年度大典logo-01白字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67678" y="450850"/>
            <a:ext cx="2763520" cy="324485"/>
          </a:xfrm>
          <a:prstGeom prst="rect">
            <a:avLst/>
          </a:prstGeom>
        </p:spPr>
      </p:pic>
      <p:pic>
        <p:nvPicPr>
          <p:cNvPr id="8" name="图片 7" descr="E:\工作文件\2022\11月\IDCC2022 北京站\PPT\IDCC2022.pngIDCC202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408921" y="450850"/>
            <a:ext cx="1064895" cy="324485"/>
          </a:xfrm>
          <a:prstGeom prst="rect">
            <a:avLst/>
          </a:prstGeom>
        </p:spPr>
      </p:pic>
      <p:sp>
        <p:nvSpPr>
          <p:cNvPr id="15" name="文本占位符 14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82650" y="5038090"/>
            <a:ext cx="7768590" cy="1132840"/>
          </a:xfrm>
        </p:spPr>
        <p:txBody>
          <a:bodyPr>
            <a:noAutofit/>
          </a:bodyPr>
          <a:lstStyle/>
          <a:p>
            <a:pPr marL="0" indent="0" algn="l">
              <a:lnSpc>
                <a:spcPct val="75000"/>
              </a:lnSpc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主办单位：中国IDC产业年度大典组委会</a:t>
            </a:r>
          </a:p>
          <a:p>
            <a:pPr marL="0" indent="0" algn="l">
              <a:lnSpc>
                <a:spcPct val="75000"/>
              </a:lnSpc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承办单位：中国IDC圈</a:t>
            </a:r>
          </a:p>
          <a:p>
            <a:pPr marL="0" indent="0" algn="l">
              <a:lnSpc>
                <a:spcPct val="75000"/>
              </a:lnSpc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支持单位：中国通信工业协会数据中心委员会、云计算发展与政策论坛用户委员会、</a:t>
            </a:r>
          </a:p>
          <a:p>
            <a:pPr marL="0" indent="0" algn="l">
              <a:lnSpc>
                <a:spcPct val="75000"/>
              </a:lnSpc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数字中国产业发展联盟、宁夏东数西算产融研究院</a:t>
            </a:r>
          </a:p>
        </p:txBody>
      </p:sp>
      <p:pic>
        <p:nvPicPr>
          <p:cNvPr id="2" name="图片 1" descr="E:\工作文件\2022\11月\IDCC2022 北京站\PPT\主题.png主题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05510" y="1216660"/>
            <a:ext cx="5400675" cy="18910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DhmMWZkYmMzYWUzM2I0YjRhMWE0OWEzOWMyNGRkZWEifQ=="/>
  <p:tag name="KSO_WPP_MARK_KEY" val="39386856-0943-4372-869e-3faad4e3daf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3672</TotalTime>
  <Words>1305</Words>
  <Application>Microsoft Macintosh PowerPoint</Application>
  <PresentationFormat>Widescreen</PresentationFormat>
  <Paragraphs>241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Microsoft YaHei</vt:lpstr>
      <vt:lpstr>Microsoft YaHei</vt:lpstr>
      <vt:lpstr>Microsoft YaHei Light</vt:lpstr>
      <vt:lpstr>PingFang SC</vt:lpstr>
      <vt:lpstr>Arial</vt:lpstr>
      <vt:lpstr>Calibri</vt:lpstr>
      <vt:lpstr>Open Sans</vt:lpstr>
      <vt:lpstr>Open Sans Light</vt:lpstr>
      <vt:lpstr>Wingdings</vt:lpstr>
      <vt:lpstr>自定义设计方案</vt:lpstr>
      <vt:lpstr>1_自定义设计方案</vt:lpstr>
      <vt:lpstr>出海业务超低延时链路 设计与本地覆盖实践</vt:lpstr>
      <vt:lpstr>PowerPoint Presentation</vt:lpstr>
      <vt:lpstr>PowerPoint Presentation</vt:lpstr>
      <vt:lpstr>PowerPoint Presentation</vt:lpstr>
      <vt:lpstr>出海业务面对的难点和挑战（音视频场景）</vt:lpstr>
      <vt:lpstr>音视频传输涉及的协议与技术</vt:lpstr>
      <vt:lpstr>PowerPoint Presentation</vt:lpstr>
      <vt:lpstr>云边协同的全场景架构</vt:lpstr>
      <vt:lpstr>全球边缘节点加速平台构架</vt:lpstr>
      <vt:lpstr>PowerPoint Presentation</vt:lpstr>
      <vt:lpstr>利用遍布全球边缘节点的覆盖快速连接和组网</vt:lpstr>
      <vt:lpstr>遍布全球的边缘节点提供就近接入，提升用户体验</vt:lpstr>
      <vt:lpstr>PowerPoint Presentation</vt:lpstr>
      <vt:lpstr>在线直播相关成功案例</vt:lpstr>
      <vt:lpstr>助力某视频企业建立全球音视频平台</vt:lpstr>
      <vt:lpstr>PowerPoint Presentation</vt:lpstr>
      <vt:lpstr>遍布全球的边缘计算节点</vt:lpstr>
      <vt:lpstr>关于我们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请输入您的主题 </dc:title>
  <dc:creator/>
  <cp:lastModifiedBy>John Fu</cp:lastModifiedBy>
  <cp:revision>243</cp:revision>
  <dcterms:created xsi:type="dcterms:W3CDTF">2019-06-19T02:08:00Z</dcterms:created>
  <dcterms:modified xsi:type="dcterms:W3CDTF">2023-02-26T08:40:44Z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2052-11.1.0.12598</vt:lpwstr>
  </property>
  <property fmtid="{D5CDD505-2E9C-101B-9397-08002B2CF9AE}" pid="3" name="ICV">
    <vt:lpwstr>988E710F2DB04E8BA27CA165DF2C9D24</vt:lpwstr>
  </property>
</Properties>
</file>